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3" r:id="rId3"/>
    <p:sldId id="257" r:id="rId4"/>
    <p:sldId id="271" r:id="rId5"/>
    <p:sldId id="286" r:id="rId6"/>
    <p:sldId id="307" r:id="rId7"/>
    <p:sldId id="269" r:id="rId8"/>
    <p:sldId id="308" r:id="rId9"/>
    <p:sldId id="309" r:id="rId10"/>
    <p:sldId id="268" r:id="rId11"/>
    <p:sldId id="294" r:id="rId12"/>
    <p:sldId id="273" r:id="rId13"/>
    <p:sldId id="270" r:id="rId14"/>
    <p:sldId id="282" r:id="rId15"/>
    <p:sldId id="283" r:id="rId16"/>
    <p:sldId id="284" r:id="rId17"/>
    <p:sldId id="261" r:id="rId18"/>
    <p:sldId id="296" r:id="rId19"/>
    <p:sldId id="264" r:id="rId20"/>
    <p:sldId id="288" r:id="rId21"/>
    <p:sldId id="310" r:id="rId22"/>
    <p:sldId id="289"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39" autoAdjust="0"/>
  </p:normalViewPr>
  <p:slideViewPr>
    <p:cSldViewPr snapToGrid="0" snapToObjects="1">
      <p:cViewPr varScale="1">
        <p:scale>
          <a:sx n="57" d="100"/>
          <a:sy n="57" d="100"/>
        </p:scale>
        <p:origin x="-136" y="-104"/>
      </p:cViewPr>
      <p:guideLst>
        <p:guide orient="horz" pos="2160"/>
        <p:guide pos="2880"/>
      </p:guideLst>
    </p:cSldViewPr>
  </p:slideViewPr>
  <p:outlineViewPr>
    <p:cViewPr>
      <p:scale>
        <a:sx n="33" d="100"/>
        <a:sy n="33" d="100"/>
      </p:scale>
      <p:origin x="0" y="149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E9C19-F884-C14A-9A6D-2A454C82C01B}" type="datetimeFigureOut">
              <a:t>21/08/24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CC4AF7-D36B-6F49-981A-B8E493F377CC}" type="slidenum">
              <a:t>‹#›</a:t>
            </a:fld>
            <a:endParaRPr lang="en-US"/>
          </a:p>
        </p:txBody>
      </p:sp>
    </p:spTree>
    <p:extLst>
      <p:ext uri="{BB962C8B-B14F-4D97-AF65-F5344CB8AC3E}">
        <p14:creationId xmlns:p14="http://schemas.microsoft.com/office/powerpoint/2010/main" val="1107761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CC4AF7-D36B-6F49-981A-B8E493F377CC}" type="slidenum">
              <a:t>14</a:t>
            </a:fld>
            <a:endParaRPr lang="en-US"/>
          </a:p>
        </p:txBody>
      </p:sp>
    </p:spTree>
    <p:extLst>
      <p:ext uri="{BB962C8B-B14F-4D97-AF65-F5344CB8AC3E}">
        <p14:creationId xmlns:p14="http://schemas.microsoft.com/office/powerpoint/2010/main" val="308692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193FA22C-FE4D-CE44-BC12-A0BC96922E7F}" type="datetimeFigureOut">
              <a:t>21/08/24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194376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93FA22C-FE4D-CE44-BC12-A0BC96922E7F}" type="datetimeFigureOut">
              <a:t>21/08/24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55394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93FA22C-FE4D-CE44-BC12-A0BC96922E7F}" type="datetimeFigureOut">
              <a:t>21/08/24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380428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193FA22C-FE4D-CE44-BC12-A0BC96922E7F}" type="datetimeFigureOut">
              <a:t>21/08/24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398975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193FA22C-FE4D-CE44-BC12-A0BC96922E7F}" type="datetimeFigureOut">
              <a:t>21/08/24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388086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193FA22C-FE4D-CE44-BC12-A0BC96922E7F}" type="datetimeFigureOut">
              <a:t>21/08/24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4239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193FA22C-FE4D-CE44-BC12-A0BC96922E7F}" type="datetimeFigureOut">
              <a:t>21/08/24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560479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193FA22C-FE4D-CE44-BC12-A0BC96922E7F}" type="datetimeFigureOut">
              <a:t>21/08/24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205461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FA22C-FE4D-CE44-BC12-A0BC96922E7F}" type="datetimeFigureOut">
              <a:t>21/08/24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407848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93FA22C-FE4D-CE44-BC12-A0BC96922E7F}" type="datetimeFigureOut">
              <a:t>21/08/24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194728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93FA22C-FE4D-CE44-BC12-A0BC96922E7F}" type="datetimeFigureOut">
              <a:t>21/08/24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07781-1B2C-AD47-B15F-3BA1183747D5}" type="slidenum">
              <a:t>‹#›</a:t>
            </a:fld>
            <a:endParaRPr lang="en-US"/>
          </a:p>
        </p:txBody>
      </p:sp>
    </p:spTree>
    <p:extLst>
      <p:ext uri="{BB962C8B-B14F-4D97-AF65-F5344CB8AC3E}">
        <p14:creationId xmlns:p14="http://schemas.microsoft.com/office/powerpoint/2010/main" val="1047184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FA22C-FE4D-CE44-BC12-A0BC96922E7F}" type="datetimeFigureOut">
              <a:t>21/08/24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7781-1B2C-AD47-B15F-3BA1183747D5}" type="slidenum">
              <a:t>‹#›</a:t>
            </a:fld>
            <a:endParaRPr lang="en-US"/>
          </a:p>
        </p:txBody>
      </p:sp>
    </p:spTree>
    <p:extLst>
      <p:ext uri="{BB962C8B-B14F-4D97-AF65-F5344CB8AC3E}">
        <p14:creationId xmlns:p14="http://schemas.microsoft.com/office/powerpoint/2010/main" val="91714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it.ly/3AGe0d7"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4dvl76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DZx4F0D3B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22425"/>
            <a:ext cx="9143999" cy="1831975"/>
          </a:xfrm>
        </p:spPr>
        <p:txBody>
          <a:bodyPr>
            <a:normAutofit fontScale="90000"/>
          </a:bodyPr>
          <a:lstStyle/>
          <a:p>
            <a:r>
              <a:rPr lang="en-US" dirty="0"/>
              <a:t/>
            </a:r>
            <a:br>
              <a:rPr lang="en-US" dirty="0"/>
            </a:br>
            <a:r>
              <a:rPr lang="en-US" dirty="0"/>
              <a:t>“Female Voices from Vedic Times”- </a:t>
            </a:r>
            <a:br>
              <a:rPr lang="en-US" dirty="0"/>
            </a:br>
            <a:r>
              <a:rPr lang="en-US" dirty="0"/>
              <a:t>Inspiration from female sages</a:t>
            </a:r>
            <a:br>
              <a:rPr lang="en-US" dirty="0"/>
            </a:br>
            <a:r>
              <a:rPr lang="en-US" dirty="0"/>
              <a:t> in Sanskrit Epic &amp; P</a:t>
            </a:r>
            <a:r>
              <a:rPr lang="en-US"/>
              <a:t>urāṇa Literature</a:t>
            </a:r>
            <a:br>
              <a:rPr lang="en-US"/>
            </a:br>
            <a:r>
              <a:rPr lang="en-US" dirty="0" err="1">
                <a:solidFill>
                  <a:srgbClr val="7F7F7F"/>
                </a:solidFill>
              </a:rPr>
              <a:t>Kuntī</a:t>
            </a:r>
            <a:r>
              <a:rPr lang="en-US">
                <a:solidFill>
                  <a:srgbClr val="7F7F7F"/>
                </a:solidFill>
              </a:rPr>
              <a:t>, Piṅgalā</a:t>
            </a:r>
            <a:r>
              <a:rPr lang="en-GB">
                <a:solidFill>
                  <a:srgbClr val="7F7F7F"/>
                </a:solidFill>
              </a:rPr>
              <a:t>, </a:t>
            </a:r>
            <a:r>
              <a:rPr lang="en-US">
                <a:solidFill>
                  <a:srgbClr val="7F7F7F"/>
                </a:solidFill>
              </a:rPr>
              <a:t>Madālasā </a:t>
            </a:r>
            <a:br>
              <a:rPr lang="en-US">
                <a:solidFill>
                  <a:srgbClr val="7F7F7F"/>
                </a:solidFill>
              </a:rPr>
            </a:br>
            <a:r>
              <a:rPr lang="en-US"/>
              <a:t/>
            </a:r>
            <a:br>
              <a:rPr lang="en-US"/>
            </a:br>
            <a:endParaRPr lang="en-US"/>
          </a:p>
        </p:txBody>
      </p:sp>
      <p:sp>
        <p:nvSpPr>
          <p:cNvPr id="4" name="TextBox 3"/>
          <p:cNvSpPr txBox="1"/>
          <p:nvPr/>
        </p:nvSpPr>
        <p:spPr>
          <a:xfrm>
            <a:off x="603701" y="3962398"/>
            <a:ext cx="8197711" cy="1077218"/>
          </a:xfrm>
          <a:prstGeom prst="rect">
            <a:avLst/>
          </a:prstGeom>
          <a:noFill/>
        </p:spPr>
        <p:txBody>
          <a:bodyPr wrap="square" rtlCol="0">
            <a:spAutoFit/>
          </a:bodyPr>
          <a:lstStyle/>
          <a:p>
            <a:pPr algn="ctr"/>
            <a:r>
              <a:rPr lang="en-US" sz="3200">
                <a:solidFill>
                  <a:schemeClr val="bg1">
                    <a:lumMod val="50000"/>
                  </a:schemeClr>
                </a:solidFill>
              </a:rPr>
              <a:t>World Sanskrit Day Celebrations 2024</a:t>
            </a:r>
          </a:p>
          <a:p>
            <a:pPr algn="ctr"/>
            <a:r>
              <a:rPr lang="en-US" sz="3200">
                <a:solidFill>
                  <a:schemeClr val="bg1">
                    <a:lumMod val="50000"/>
                  </a:schemeClr>
                </a:solidFill>
              </a:rPr>
              <a:t>Ananda Ashram, NY</a:t>
            </a:r>
          </a:p>
        </p:txBody>
      </p:sp>
    </p:spTree>
    <p:extLst>
      <p:ext uri="{BB962C8B-B14F-4D97-AF65-F5344CB8AC3E}">
        <p14:creationId xmlns:p14="http://schemas.microsoft.com/office/powerpoint/2010/main" val="3145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39"/>
            <a:ext cx="8229600" cy="1143000"/>
          </a:xfrm>
        </p:spPr>
        <p:txBody>
          <a:bodyPr>
            <a:normAutofit fontScale="90000"/>
          </a:bodyPr>
          <a:lstStyle/>
          <a:p>
            <a:r>
              <a:rPr lang="en-US"/>
              <a:t> Teachings of Queen Kuntī: Devotion</a:t>
            </a:r>
            <a:br>
              <a:rPr lang="en-US"/>
            </a:br>
            <a:r>
              <a:rPr lang="en-US" sz="2700" b="1"/>
              <a:t>“Let my heart flow to you always-  like a river to the sea”</a:t>
            </a:r>
            <a:r>
              <a:rPr lang="en-US" sz="2700" b="1">
                <a:solidFill>
                  <a:srgbClr val="0000FF"/>
                </a:solidFill>
              </a:rPr>
              <a:t/>
            </a:r>
            <a:br>
              <a:rPr lang="en-US" sz="2700" b="1">
                <a:solidFill>
                  <a:srgbClr val="0000FF"/>
                </a:solidFill>
              </a:rPr>
            </a:br>
            <a:endParaRPr lang="en-US" sz="2700">
              <a:solidFill>
                <a:srgbClr val="0000FF"/>
              </a:solidFill>
            </a:endParaRPr>
          </a:p>
        </p:txBody>
      </p:sp>
      <p:sp>
        <p:nvSpPr>
          <p:cNvPr id="3" name="Content Placeholder 2"/>
          <p:cNvSpPr>
            <a:spLocks noGrp="1"/>
          </p:cNvSpPr>
          <p:nvPr>
            <p:ph idx="1"/>
          </p:nvPr>
        </p:nvSpPr>
        <p:spPr>
          <a:xfrm>
            <a:off x="0" y="1064070"/>
            <a:ext cx="9144000" cy="5440362"/>
          </a:xfrm>
        </p:spPr>
        <p:txBody>
          <a:bodyPr>
            <a:normAutofit lnSpcReduction="10000"/>
          </a:bodyPr>
          <a:lstStyle/>
          <a:p>
            <a:pPr marL="0" indent="0" algn="ctr">
              <a:buNone/>
            </a:pPr>
            <a:endParaRPr lang="en-US" sz="3000" b="1"/>
          </a:p>
          <a:p>
            <a:pPr marL="0" indent="0" algn="ctr">
              <a:buNone/>
            </a:pPr>
            <a:endParaRPr lang="en-US" sz="3000" b="1"/>
          </a:p>
          <a:p>
            <a:pPr marL="0" indent="0" algn="ctr">
              <a:buNone/>
            </a:pPr>
            <a:endParaRPr lang="en-US" sz="3000" b="1"/>
          </a:p>
          <a:p>
            <a:pPr marL="0" indent="0" algn="ctr">
              <a:buNone/>
            </a:pPr>
            <a:r>
              <a:rPr lang="en-US" sz="3000" b="1"/>
              <a:t>tvayi </a:t>
            </a:r>
            <a:r>
              <a:rPr lang="en-US" sz="3000" b="1">
                <a:solidFill>
                  <a:srgbClr val="000000"/>
                </a:solidFill>
              </a:rPr>
              <a:t>me ’nanya-viṣayā</a:t>
            </a:r>
            <a:endParaRPr lang="en-GB" sz="3000" b="1">
              <a:solidFill>
                <a:srgbClr val="000000"/>
              </a:solidFill>
            </a:endParaRPr>
          </a:p>
          <a:p>
            <a:pPr marL="0" indent="0" algn="ctr">
              <a:buNone/>
            </a:pPr>
            <a:r>
              <a:rPr lang="en-US" sz="3000" b="1"/>
              <a:t>matir madhu-pate ’sakṛt ।</a:t>
            </a:r>
            <a:endParaRPr lang="en-GB" sz="3000" b="1"/>
          </a:p>
          <a:p>
            <a:pPr marL="0" indent="0" algn="ctr">
              <a:buNone/>
            </a:pPr>
            <a:r>
              <a:rPr lang="en-US" sz="3000" b="1"/>
              <a:t>ratim </a:t>
            </a:r>
            <a:r>
              <a:rPr lang="en-US" sz="3000" b="1">
                <a:solidFill>
                  <a:srgbClr val="008000"/>
                </a:solidFill>
              </a:rPr>
              <a:t>udvahatād</a:t>
            </a:r>
            <a:r>
              <a:rPr lang="en-US" sz="3000" b="1"/>
              <a:t> addhā</a:t>
            </a:r>
            <a:endParaRPr lang="en-GB" sz="3000" b="1"/>
          </a:p>
          <a:p>
            <a:pPr marL="0" indent="0" algn="ctr">
              <a:buNone/>
            </a:pPr>
            <a:r>
              <a:rPr lang="en-US" sz="3000" b="1">
                <a:solidFill>
                  <a:srgbClr val="000000"/>
                </a:solidFill>
              </a:rPr>
              <a:t>gaṅgevaugham</a:t>
            </a:r>
            <a:r>
              <a:rPr lang="en-US" sz="3000" b="1"/>
              <a:t> udanvati </a:t>
            </a:r>
            <a:r>
              <a:rPr lang="en-GB" sz="3000" b="1"/>
              <a:t>॥ </a:t>
            </a:r>
          </a:p>
          <a:p>
            <a:pPr marL="0" indent="0" algn="just">
              <a:buNone/>
            </a:pPr>
            <a:r>
              <a:rPr lang="en-US" sz="2400" i="1"/>
              <a:t>tvayi—unto You; me—my; ananya-viṣayā—unalloyed; matiḥ—attention; madhu-pate—O Lord of Madhu; asakṛt—continuously; ratim—attraction; </a:t>
            </a:r>
            <a:r>
              <a:rPr lang="en-US" sz="2400" b="1" i="1">
                <a:solidFill>
                  <a:srgbClr val="008000"/>
                </a:solidFill>
              </a:rPr>
              <a:t>udvahatāt—may overflow</a:t>
            </a:r>
            <a:r>
              <a:rPr lang="en-US" sz="2400" i="1"/>
              <a:t>; addhā—directly; gaṅgā—the Ganges; iva—like; ogham—a stream; udanvati—in the sea (loc)</a:t>
            </a:r>
            <a:r>
              <a:rPr lang="en-US" sz="2400" b="1" i="1">
                <a:solidFill>
                  <a:srgbClr val="000000"/>
                </a:solidFill>
              </a:rPr>
              <a:t>. </a:t>
            </a:r>
            <a:r>
              <a:rPr lang="en-US" sz="2400" b="1" i="1"/>
              <a:t>O Lord of Madhu, as the Ganges forever flows to the sea without hindrance, let my attraction be constantly drawn unto You without being diverted to anything else. </a:t>
            </a:r>
            <a:r>
              <a:rPr lang="en-US" sz="2400" i="1"/>
              <a:t>(ŚB 1.8.42)</a:t>
            </a:r>
            <a:endParaRPr lang="en-GB" sz="2400" i="1"/>
          </a:p>
        </p:txBody>
      </p:sp>
      <p:pic>
        <p:nvPicPr>
          <p:cNvPr id="4" name="Picture 3"/>
          <p:cNvPicPr>
            <a:picLocks noChangeAspect="1"/>
          </p:cNvPicPr>
          <p:nvPr/>
        </p:nvPicPr>
        <p:blipFill>
          <a:blip r:embed="rId2"/>
          <a:stretch>
            <a:fillRect/>
          </a:stretch>
        </p:blipFill>
        <p:spPr>
          <a:xfrm>
            <a:off x="941651" y="1064070"/>
            <a:ext cx="7239550" cy="1401945"/>
          </a:xfrm>
          <a:prstGeom prst="rect">
            <a:avLst/>
          </a:prstGeom>
        </p:spPr>
      </p:pic>
    </p:spTree>
    <p:extLst>
      <p:ext uri="{BB962C8B-B14F-4D97-AF65-F5344CB8AC3E}">
        <p14:creationId xmlns:p14="http://schemas.microsoft.com/office/powerpoint/2010/main" val="38170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820"/>
            <a:ext cx="8936182" cy="1143000"/>
          </a:xfrm>
        </p:spPr>
        <p:txBody>
          <a:bodyPr/>
          <a:lstStyle/>
          <a:p>
            <a:r>
              <a:rPr lang="en-US"/>
              <a:t>The story of Piṅgalā, the prostitute </a:t>
            </a:r>
            <a:br>
              <a:rPr lang="en-US"/>
            </a:br>
            <a:r>
              <a:rPr lang="en-GB" sz="2400" b="1"/>
              <a:t>(</a:t>
            </a:r>
            <a:r>
              <a:rPr lang="en-US" sz="2400" b="1"/>
              <a:t>Śrīmad-Bhāgavatam, canto 11, chapter 8, verses 22-44</a:t>
            </a:r>
            <a:r>
              <a:rPr lang="en-GB" sz="2400" b="1"/>
              <a:t>)</a:t>
            </a:r>
            <a:endParaRPr lang="en-US" sz="2400" b="1"/>
          </a:p>
        </p:txBody>
      </p:sp>
      <p:pic>
        <p:nvPicPr>
          <p:cNvPr id="4" name="Content Placeholder 5" descr="PINGALA2.jpg"/>
          <p:cNvPicPr>
            <a:picLocks noChangeAspect="1"/>
          </p:cNvPicPr>
          <p:nvPr/>
        </p:nvPicPr>
        <p:blipFill>
          <a:blip r:embed="rId2">
            <a:extLst>
              <a:ext uri="{28A0092B-C50C-407E-A947-70E740481C1C}">
                <a14:useLocalDpi xmlns:a14="http://schemas.microsoft.com/office/drawing/2010/main" val="0"/>
              </a:ext>
            </a:extLst>
          </a:blip>
          <a:srcRect t="29666" b="29666"/>
          <a:stretch>
            <a:fillRect/>
          </a:stretch>
        </p:blipFill>
        <p:spPr>
          <a:xfrm>
            <a:off x="5343856" y="1209820"/>
            <a:ext cx="3800144" cy="2089933"/>
          </a:xfrm>
          <a:prstGeom prst="rect">
            <a:avLst/>
          </a:prstGeom>
        </p:spPr>
      </p:pic>
      <p:sp>
        <p:nvSpPr>
          <p:cNvPr id="3" name="Content Placeholder 2"/>
          <p:cNvSpPr>
            <a:spLocks noGrp="1"/>
          </p:cNvSpPr>
          <p:nvPr>
            <p:ph idx="1"/>
          </p:nvPr>
        </p:nvSpPr>
        <p:spPr>
          <a:xfrm>
            <a:off x="0" y="1085274"/>
            <a:ext cx="5472545" cy="4858328"/>
          </a:xfrm>
        </p:spPr>
        <p:txBody>
          <a:bodyPr>
            <a:noAutofit/>
          </a:bodyPr>
          <a:lstStyle/>
          <a:p>
            <a:pPr marL="0" indent="0">
              <a:buNone/>
            </a:pPr>
            <a:r>
              <a:rPr lang="en-US" sz="2400"/>
              <a:t>“There was once a prostitute named Piṅgalā. One day she (...) was waiting from sunset until midnight for a customer (...) in great anticipation. But as the time passed, her mind became very uneasy. No man came to see her, and in disgust she finally became renounced, giving up her desire for suitors. Thereafter, she engaged herself in thinking only of the Supreme Lord, and her mind achieved peace. The instruction received from her is that hope for sense gratification is the root cause of all suffering. Only one who has given up such desire can truly achieve peace...” </a:t>
            </a:r>
          </a:p>
          <a:p>
            <a:pPr marL="0" indent="0">
              <a:buNone/>
            </a:pPr>
            <a:r>
              <a:rPr lang="en-US" sz="2400"/>
              <a:t>(</a:t>
            </a:r>
            <a:r>
              <a:rPr lang="en-US" sz="2400" b="1"/>
              <a:t>From: ŚB, Dattatreya - 24 Gurus</a:t>
            </a:r>
            <a:r>
              <a:rPr lang="en-US" sz="2400"/>
              <a:t>)</a:t>
            </a:r>
          </a:p>
        </p:txBody>
      </p:sp>
    </p:spTree>
    <p:extLst>
      <p:ext uri="{BB962C8B-B14F-4D97-AF65-F5344CB8AC3E}">
        <p14:creationId xmlns:p14="http://schemas.microsoft.com/office/powerpoint/2010/main" val="129772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i="1">
                <a:solidFill>
                  <a:srgbClr val="000000"/>
                </a:solidFill>
              </a:rPr>
              <a:t>“p</a:t>
            </a:r>
            <a:r>
              <a:rPr lang="en-US" sz="4000" b="1" i="1">
                <a:solidFill>
                  <a:srgbClr val="000000"/>
                </a:solidFill>
              </a:rPr>
              <a:t>iṅgalovāca...”</a:t>
            </a:r>
            <a:r>
              <a:rPr lang="en-GB" sz="4000" b="1" i="1">
                <a:solidFill>
                  <a:srgbClr val="000000"/>
                </a:solidFill>
              </a:rPr>
              <a:t/>
            </a:r>
            <a:br>
              <a:rPr lang="en-GB" sz="4000" b="1" i="1">
                <a:solidFill>
                  <a:srgbClr val="000000"/>
                </a:solidFill>
              </a:rPr>
            </a:br>
            <a:r>
              <a:rPr lang="en-US" sz="4000"/>
              <a:t>Teachings of Piṅgalā</a:t>
            </a:r>
          </a:p>
        </p:txBody>
      </p:sp>
      <p:sp>
        <p:nvSpPr>
          <p:cNvPr id="3" name="TextBox 2"/>
          <p:cNvSpPr txBox="1"/>
          <p:nvPr/>
        </p:nvSpPr>
        <p:spPr>
          <a:xfrm>
            <a:off x="217178" y="1417638"/>
            <a:ext cx="8787901" cy="2554545"/>
          </a:xfrm>
          <a:prstGeom prst="rect">
            <a:avLst/>
          </a:prstGeom>
          <a:noFill/>
        </p:spPr>
        <p:txBody>
          <a:bodyPr wrap="square" rtlCol="0">
            <a:spAutoFit/>
          </a:bodyPr>
          <a:lstStyle/>
          <a:p>
            <a:pPr algn="ctr"/>
            <a:endParaRPr lang="en-US" sz="3200" b="1"/>
          </a:p>
          <a:p>
            <a:pPr algn="ctr"/>
            <a:r>
              <a:rPr lang="en-US" sz="3200" b="1"/>
              <a:t>Karnamrita Dasi </a:t>
            </a:r>
          </a:p>
          <a:p>
            <a:pPr algn="ctr"/>
            <a:r>
              <a:rPr lang="en-US" sz="3200" b="1"/>
              <a:t>Composition </a:t>
            </a:r>
            <a:r>
              <a:rPr lang="en-US" sz="3200" b="1" i="1"/>
              <a:t>“Piṅgalā” (2004) </a:t>
            </a:r>
          </a:p>
          <a:p>
            <a:pPr algn="ctr"/>
            <a:r>
              <a:rPr lang="en-US" sz="3200"/>
              <a:t>Album: </a:t>
            </a:r>
            <a:r>
              <a:rPr lang="en-US" sz="3200" i="1"/>
              <a:t>Dasi  - Prayers by Women</a:t>
            </a:r>
          </a:p>
          <a:p>
            <a:endParaRPr lang="en-US" sz="3200"/>
          </a:p>
        </p:txBody>
      </p:sp>
      <p:sp>
        <p:nvSpPr>
          <p:cNvPr id="4" name="TextBox 3"/>
          <p:cNvSpPr txBox="1"/>
          <p:nvPr/>
        </p:nvSpPr>
        <p:spPr>
          <a:xfrm>
            <a:off x="1665384" y="3727004"/>
            <a:ext cx="6245190" cy="1384995"/>
          </a:xfrm>
          <a:prstGeom prst="rect">
            <a:avLst/>
          </a:prstGeom>
          <a:noFill/>
        </p:spPr>
        <p:txBody>
          <a:bodyPr wrap="square" rtlCol="0">
            <a:spAutoFit/>
          </a:bodyPr>
          <a:lstStyle/>
          <a:p>
            <a:pPr algn="ctr"/>
            <a:endParaRPr lang="en-US" sz="2800" b="1"/>
          </a:p>
          <a:p>
            <a:pPr algn="ctr"/>
            <a:r>
              <a:rPr lang="en-US" sz="2800">
                <a:hlinkClick r:id="rId2"/>
              </a:rPr>
              <a:t>bit.ly/3AGe0d7</a:t>
            </a:r>
            <a:endParaRPr lang="en-US" sz="2800"/>
          </a:p>
          <a:p>
            <a:endParaRPr lang="en-GB" sz="2800"/>
          </a:p>
        </p:txBody>
      </p:sp>
    </p:spTree>
    <p:extLst>
      <p:ext uri="{BB962C8B-B14F-4D97-AF65-F5344CB8AC3E}">
        <p14:creationId xmlns:p14="http://schemas.microsoft.com/office/powerpoint/2010/main" val="307428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95" y="103021"/>
            <a:ext cx="8613628" cy="6696364"/>
          </a:xfrm>
        </p:spPr>
        <p:txBody>
          <a:bodyPr>
            <a:normAutofit fontScale="62500" lnSpcReduction="20000"/>
          </a:bodyPr>
          <a:lstStyle/>
          <a:p>
            <a:pPr marL="0" indent="0" algn="ctr">
              <a:buNone/>
            </a:pPr>
            <a:endParaRPr lang="en-GB" sz="5800" b="1"/>
          </a:p>
          <a:p>
            <a:pPr marL="0" indent="0" algn="ctr">
              <a:buNone/>
            </a:pPr>
            <a:endParaRPr lang="en-GB" sz="5800" b="1"/>
          </a:p>
          <a:p>
            <a:pPr marL="0" indent="0" algn="ctr">
              <a:buNone/>
            </a:pPr>
            <a:endParaRPr lang="en-GB" sz="5800" b="1"/>
          </a:p>
          <a:p>
            <a:pPr marL="0" indent="0" algn="ctr">
              <a:buNone/>
            </a:pPr>
            <a:endParaRPr lang="en-GB" sz="5100" b="1"/>
          </a:p>
          <a:p>
            <a:pPr marL="0" indent="0" algn="ctr">
              <a:buNone/>
            </a:pPr>
            <a:r>
              <a:rPr lang="en-GB" sz="5100" b="1"/>
              <a:t>p</a:t>
            </a:r>
            <a:r>
              <a:rPr lang="en-US" sz="5100" b="1"/>
              <a:t>iṅgal</a:t>
            </a:r>
            <a:r>
              <a:rPr lang="en-US" sz="5100" b="1">
                <a:solidFill>
                  <a:srgbClr val="008000"/>
                </a:solidFill>
              </a:rPr>
              <a:t>ovāca</a:t>
            </a:r>
            <a:endParaRPr lang="en-GB" sz="5100" b="1">
              <a:solidFill>
                <a:srgbClr val="008000"/>
              </a:solidFill>
            </a:endParaRPr>
          </a:p>
          <a:p>
            <a:pPr marL="0" indent="0" algn="ctr">
              <a:buNone/>
            </a:pPr>
            <a:r>
              <a:rPr lang="en-US" sz="5100" b="1"/>
              <a:t>aho me moha-vitatiṁ</a:t>
            </a:r>
            <a:endParaRPr lang="en-GB" sz="5100" b="1">
              <a:solidFill>
                <a:srgbClr val="000000"/>
              </a:solidFill>
            </a:endParaRPr>
          </a:p>
          <a:p>
            <a:pPr marL="0" indent="0" algn="ctr">
              <a:buNone/>
            </a:pPr>
            <a:r>
              <a:rPr lang="en-US" sz="5100" b="1">
                <a:solidFill>
                  <a:srgbClr val="008000"/>
                </a:solidFill>
              </a:rPr>
              <a:t>paśyatā</a:t>
            </a:r>
            <a:r>
              <a:rPr lang="en-US" sz="5100" b="1">
                <a:solidFill>
                  <a:srgbClr val="000000"/>
                </a:solidFill>
              </a:rPr>
              <a:t>vijitātmanaḥ ।</a:t>
            </a:r>
            <a:endParaRPr lang="en-GB" sz="5100" b="1">
              <a:solidFill>
                <a:srgbClr val="000000"/>
              </a:solidFill>
            </a:endParaRPr>
          </a:p>
          <a:p>
            <a:pPr marL="0" indent="0" algn="ctr">
              <a:buNone/>
            </a:pPr>
            <a:r>
              <a:rPr lang="en-US" sz="5100" b="1"/>
              <a:t>yā kāntād asataḥ kāmaṁ</a:t>
            </a:r>
          </a:p>
          <a:p>
            <a:pPr marL="0" indent="0" algn="ctr">
              <a:buNone/>
            </a:pPr>
            <a:r>
              <a:rPr lang="en-US" sz="5100" b="1">
                <a:solidFill>
                  <a:srgbClr val="008000"/>
                </a:solidFill>
              </a:rPr>
              <a:t>kāmaye</a:t>
            </a:r>
            <a:r>
              <a:rPr lang="en-US" sz="5100" b="1"/>
              <a:t> yena bāliśā</a:t>
            </a:r>
            <a:r>
              <a:rPr lang="en-US" sz="5100" b="1" i="1">
                <a:solidFill>
                  <a:srgbClr val="000000"/>
                </a:solidFill>
              </a:rPr>
              <a:t> </a:t>
            </a:r>
            <a:r>
              <a:rPr lang="en-US" sz="5100" b="1">
                <a:solidFill>
                  <a:srgbClr val="000000"/>
                </a:solidFill>
              </a:rPr>
              <a:t>॥ </a:t>
            </a:r>
          </a:p>
          <a:p>
            <a:pPr marL="0" indent="0" algn="just">
              <a:buNone/>
            </a:pPr>
            <a:r>
              <a:rPr lang="en-US" i="1">
                <a:solidFill>
                  <a:srgbClr val="000000"/>
                </a:solidFill>
              </a:rPr>
              <a:t>piṅgalā — Piṅgalā; uvāca — said; aho — oh; me — my; moha — of illusion; vitatim — expansion; </a:t>
            </a:r>
            <a:r>
              <a:rPr lang="en-US" b="1" i="1">
                <a:solidFill>
                  <a:srgbClr val="008000"/>
                </a:solidFill>
              </a:rPr>
              <a:t>paśyata — just see, everyone! (2</a:t>
            </a:r>
            <a:r>
              <a:rPr lang="en-US" b="1" i="1" baseline="30000">
                <a:solidFill>
                  <a:srgbClr val="008000"/>
                </a:solidFill>
              </a:rPr>
              <a:t>nd</a:t>
            </a:r>
            <a:r>
              <a:rPr lang="en-US" b="1" i="1">
                <a:solidFill>
                  <a:srgbClr val="008000"/>
                </a:solidFill>
              </a:rPr>
              <a:t> pl imperative √dṛś, paśyati/to see) </a:t>
            </a:r>
            <a:r>
              <a:rPr lang="en-US" i="1">
                <a:solidFill>
                  <a:srgbClr val="000000"/>
                </a:solidFill>
              </a:rPr>
              <a:t>avijita-ātmanaḥ — of one whose mind is not controlled; yā — which person (me); kāntāt — from a lover; asataḥ — useless, insignificant; kāmam — pleasure; </a:t>
            </a:r>
            <a:r>
              <a:rPr lang="en-US" b="1" i="1">
                <a:solidFill>
                  <a:srgbClr val="008000"/>
                </a:solidFill>
              </a:rPr>
              <a:t>kāmaye — I desire</a:t>
            </a:r>
            <a:r>
              <a:rPr lang="en-US" i="1">
                <a:solidFill>
                  <a:srgbClr val="000000"/>
                </a:solidFill>
              </a:rPr>
              <a:t>; yena — because; bāliśā — I am a fool. </a:t>
            </a:r>
            <a:r>
              <a:rPr lang="en-US" sz="3800" b="1" i="1">
                <a:solidFill>
                  <a:srgbClr val="000000"/>
                </a:solidFill>
              </a:rPr>
              <a:t>Piṅgalā spoke: just see how greatly illusioned I am! Because I cannot control my mind, just like a fool I desire pleasure from an insignificant lover. </a:t>
            </a:r>
            <a:r>
              <a:rPr lang="en-GB" sz="3800" i="1"/>
              <a:t>(</a:t>
            </a:r>
            <a:r>
              <a:rPr lang="en-GB" sz="3800"/>
              <a:t>ŚB</a:t>
            </a:r>
            <a:r>
              <a:rPr lang="en-US" sz="3800"/>
              <a:t> 11.8.30</a:t>
            </a:r>
            <a:r>
              <a:rPr lang="en-GB" sz="3800"/>
              <a:t>)</a:t>
            </a:r>
            <a:endParaRPr lang="en-US" sz="3800" b="1" i="1">
              <a:solidFill>
                <a:srgbClr val="000000"/>
              </a:solidFill>
            </a:endParaRPr>
          </a:p>
        </p:txBody>
      </p:sp>
      <p:pic>
        <p:nvPicPr>
          <p:cNvPr id="4" name="Picture 3"/>
          <p:cNvPicPr>
            <a:picLocks noChangeAspect="1"/>
          </p:cNvPicPr>
          <p:nvPr/>
        </p:nvPicPr>
        <p:blipFill>
          <a:blip r:embed="rId2"/>
          <a:stretch>
            <a:fillRect/>
          </a:stretch>
        </p:blipFill>
        <p:spPr>
          <a:xfrm>
            <a:off x="326985" y="124982"/>
            <a:ext cx="8523938" cy="2123712"/>
          </a:xfrm>
          <a:prstGeom prst="rect">
            <a:avLst/>
          </a:prstGeom>
        </p:spPr>
      </p:pic>
    </p:spTree>
    <p:extLst>
      <p:ext uri="{BB962C8B-B14F-4D97-AF65-F5344CB8AC3E}">
        <p14:creationId xmlns:p14="http://schemas.microsoft.com/office/powerpoint/2010/main" val="12242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219"/>
            <a:ext cx="8998279" cy="6673273"/>
          </a:xfrm>
        </p:spPr>
        <p:txBody>
          <a:bodyPr>
            <a:normAutofit fontScale="25000" lnSpcReduction="20000"/>
          </a:bodyPr>
          <a:lstStyle/>
          <a:p>
            <a:pPr marL="0" indent="0">
              <a:buNone/>
            </a:pPr>
            <a:r>
              <a:rPr lang="en-US" i="1"/>
              <a:t> </a:t>
            </a:r>
            <a:endParaRPr lang="en-GB" sz="8000"/>
          </a:p>
          <a:p>
            <a:pPr marL="0" indent="0" algn="ctr">
              <a:buNone/>
            </a:pPr>
            <a:endParaRPr lang="en-US" sz="12800">
              <a:solidFill>
                <a:srgbClr val="FF0000"/>
              </a:solidFill>
            </a:endParaRPr>
          </a:p>
          <a:p>
            <a:pPr marL="0" indent="0" algn="ctr">
              <a:buNone/>
            </a:pPr>
            <a:endParaRPr lang="en-US" sz="12800">
              <a:solidFill>
                <a:srgbClr val="FF0000"/>
              </a:solidFill>
            </a:endParaRPr>
          </a:p>
          <a:p>
            <a:pPr marL="0" indent="0" algn="ctr">
              <a:buNone/>
            </a:pPr>
            <a:endParaRPr lang="en-US" sz="12800">
              <a:solidFill>
                <a:srgbClr val="FF0000"/>
              </a:solidFill>
            </a:endParaRPr>
          </a:p>
          <a:p>
            <a:pPr marL="0" indent="0" algn="ctr">
              <a:buNone/>
            </a:pPr>
            <a:r>
              <a:rPr lang="en-US" sz="12800" b="1"/>
              <a:t>santaṁ samīpe ramaṇaṁ</a:t>
            </a:r>
            <a:r>
              <a:rPr lang="en-US" sz="12800" b="1">
                <a:solidFill>
                  <a:srgbClr val="000000"/>
                </a:solidFill>
              </a:rPr>
              <a:t> </a:t>
            </a:r>
            <a:r>
              <a:rPr lang="en-US" sz="12800" b="1">
                <a:solidFill>
                  <a:srgbClr val="0000FF"/>
                </a:solidFill>
              </a:rPr>
              <a:t>rati-pradaṁ</a:t>
            </a:r>
            <a:endParaRPr lang="en-GB" sz="12800" b="1">
              <a:solidFill>
                <a:srgbClr val="0000FF"/>
              </a:solidFill>
            </a:endParaRPr>
          </a:p>
          <a:p>
            <a:pPr marL="0" indent="0" algn="ctr">
              <a:buNone/>
            </a:pPr>
            <a:r>
              <a:rPr lang="en-US" sz="12800" b="1">
                <a:solidFill>
                  <a:srgbClr val="0000FF"/>
                </a:solidFill>
              </a:rPr>
              <a:t>vitta-pradaṁ </a:t>
            </a:r>
            <a:r>
              <a:rPr lang="en-US" sz="12800" b="1">
                <a:solidFill>
                  <a:srgbClr val="000000"/>
                </a:solidFill>
              </a:rPr>
              <a:t>nityam imaṁ vihāya ।</a:t>
            </a:r>
            <a:endParaRPr lang="en-GB" sz="12800" b="1">
              <a:solidFill>
                <a:srgbClr val="000000"/>
              </a:solidFill>
            </a:endParaRPr>
          </a:p>
          <a:p>
            <a:pPr marL="0" indent="0" algn="ctr">
              <a:buNone/>
            </a:pPr>
            <a:r>
              <a:rPr lang="en-US" sz="12800" b="1">
                <a:solidFill>
                  <a:srgbClr val="000000"/>
                </a:solidFill>
              </a:rPr>
              <a:t>akāma-daṁ </a:t>
            </a:r>
            <a:r>
              <a:rPr lang="en-US" sz="12800" b="1">
                <a:solidFill>
                  <a:srgbClr val="0000FF"/>
                </a:solidFill>
              </a:rPr>
              <a:t>duḥkha-bhayādhi-śoka-</a:t>
            </a:r>
            <a:endParaRPr lang="en-GB" sz="12800" b="1">
              <a:solidFill>
                <a:srgbClr val="0000FF"/>
              </a:solidFill>
            </a:endParaRPr>
          </a:p>
          <a:p>
            <a:pPr marL="0" indent="0" algn="ctr">
              <a:buNone/>
            </a:pPr>
            <a:r>
              <a:rPr lang="en-US" sz="12800" b="1">
                <a:solidFill>
                  <a:srgbClr val="0000FF"/>
                </a:solidFill>
              </a:rPr>
              <a:t>moha-pradaṁ</a:t>
            </a:r>
            <a:r>
              <a:rPr lang="en-US" sz="12800" b="1">
                <a:solidFill>
                  <a:srgbClr val="000000"/>
                </a:solidFill>
              </a:rPr>
              <a:t> tuccham </a:t>
            </a:r>
            <a:r>
              <a:rPr lang="en-US" sz="12800" b="1">
                <a:solidFill>
                  <a:srgbClr val="008000"/>
                </a:solidFill>
              </a:rPr>
              <a:t>ahaṁ bhaje</a:t>
            </a:r>
            <a:r>
              <a:rPr lang="en-US" sz="12800" b="1"/>
              <a:t> ’jñā ॥ </a:t>
            </a:r>
          </a:p>
          <a:p>
            <a:pPr marL="0" indent="0" algn="just">
              <a:buNone/>
            </a:pPr>
            <a:r>
              <a:rPr lang="en-US" sz="8000" i="1"/>
              <a:t>santam — being; samīpe — most near (in my heart); ramaṇam — the most dear; </a:t>
            </a:r>
            <a:r>
              <a:rPr lang="en-US" sz="8000" i="1">
                <a:solidFill>
                  <a:srgbClr val="3366FF"/>
                </a:solidFill>
              </a:rPr>
              <a:t>rati — actual love or pleasure; pradam — giving; vitta — prosperity; pradam — giving</a:t>
            </a:r>
            <a:r>
              <a:rPr lang="en-US" sz="8000" i="1"/>
              <a:t>; nityam — eternal; imam — Him; vihāya — giving up; akāma-dam — who can never satisfy one’s desires; </a:t>
            </a:r>
            <a:r>
              <a:rPr lang="en-US" sz="8000" i="1">
                <a:solidFill>
                  <a:srgbClr val="3366FF"/>
                </a:solidFill>
              </a:rPr>
              <a:t>duḥkha — misery; bhaya — fear; ādhi — mental distress; śoka — lamentation; moha — illusion; pradam — giving</a:t>
            </a:r>
            <a:r>
              <a:rPr lang="en-US" sz="8000" i="1">
                <a:solidFill>
                  <a:srgbClr val="000000"/>
                </a:solidFill>
              </a:rPr>
              <a:t>; tuccham — most insignificant; aham — I; </a:t>
            </a:r>
            <a:r>
              <a:rPr lang="en-US" sz="8000" b="1" i="1">
                <a:solidFill>
                  <a:srgbClr val="008000"/>
                </a:solidFill>
              </a:rPr>
              <a:t>bhaje — serve; </a:t>
            </a:r>
            <a:r>
              <a:rPr lang="en-US" sz="8000" i="1">
                <a:solidFill>
                  <a:srgbClr val="000000"/>
                </a:solidFill>
              </a:rPr>
              <a:t>ajñā </a:t>
            </a:r>
            <a:r>
              <a:rPr lang="en-US" sz="8000" i="1"/>
              <a:t>— unwise</a:t>
            </a:r>
            <a:r>
              <a:rPr lang="en-US" sz="8000" b="1" i="1"/>
              <a:t>. </a:t>
            </a:r>
            <a:r>
              <a:rPr lang="en-US" sz="9600" b="1" i="1"/>
              <a:t>I have been unwise to have neglected him, who is eternally situated within my heart and most dear to me: the bestower of real love and happiness and the source of all prosperity. Instead, I have ignorantly served insignificant men who can never satisfy my real desires and who have only brought me unhappiness, fear, anxiety, lamentation and illusion.</a:t>
            </a:r>
            <a:r>
              <a:rPr lang="en-GB" sz="9600" b="1"/>
              <a:t> </a:t>
            </a:r>
            <a:r>
              <a:rPr lang="en-GB" sz="9600" i="1"/>
              <a:t>(</a:t>
            </a:r>
            <a:r>
              <a:rPr lang="en-GB" sz="9600"/>
              <a:t>ŚB</a:t>
            </a:r>
            <a:r>
              <a:rPr lang="en-US" sz="9600"/>
              <a:t> 11.8.31)</a:t>
            </a:r>
            <a:endParaRPr lang="en-US" sz="9600" i="1"/>
          </a:p>
        </p:txBody>
      </p:sp>
      <p:pic>
        <p:nvPicPr>
          <p:cNvPr id="2" name="Picture 1"/>
          <p:cNvPicPr>
            <a:picLocks noChangeAspect="1"/>
          </p:cNvPicPr>
          <p:nvPr/>
        </p:nvPicPr>
        <p:blipFill>
          <a:blip r:embed="rId3"/>
          <a:stretch>
            <a:fillRect/>
          </a:stretch>
        </p:blipFill>
        <p:spPr>
          <a:xfrm>
            <a:off x="-262541" y="125390"/>
            <a:ext cx="9680079" cy="1782907"/>
          </a:xfrm>
          <a:prstGeom prst="rect">
            <a:avLst/>
          </a:prstGeom>
        </p:spPr>
      </p:pic>
    </p:spTree>
    <p:extLst>
      <p:ext uri="{BB962C8B-B14F-4D97-AF65-F5344CB8AC3E}">
        <p14:creationId xmlns:p14="http://schemas.microsoft.com/office/powerpoint/2010/main" val="2449052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73"/>
            <a:ext cx="8832521" cy="6641980"/>
          </a:xfrm>
        </p:spPr>
        <p:txBody>
          <a:bodyPr>
            <a:normAutofit fontScale="70000" lnSpcReduction="20000"/>
          </a:bodyPr>
          <a:lstStyle/>
          <a:p>
            <a:pPr marL="0" indent="0" algn="ctr">
              <a:buNone/>
            </a:pPr>
            <a:endParaRPr lang="en-US" sz="4600">
              <a:solidFill>
                <a:srgbClr val="FF0000"/>
              </a:solidFill>
            </a:endParaRPr>
          </a:p>
          <a:p>
            <a:pPr marL="0" indent="0" algn="ctr">
              <a:buNone/>
            </a:pPr>
            <a:endParaRPr lang="en-US" sz="4600">
              <a:solidFill>
                <a:srgbClr val="FF0000"/>
              </a:solidFill>
            </a:endParaRPr>
          </a:p>
          <a:p>
            <a:pPr marL="0" indent="0" algn="ctr">
              <a:buNone/>
            </a:pPr>
            <a:endParaRPr lang="en-US" sz="4600">
              <a:solidFill>
                <a:srgbClr val="FF0000"/>
              </a:solidFill>
            </a:endParaRPr>
          </a:p>
          <a:p>
            <a:pPr marL="0" indent="0" algn="ctr">
              <a:buNone/>
            </a:pPr>
            <a:endParaRPr lang="en-US" sz="4600">
              <a:solidFill>
                <a:srgbClr val="FF0000"/>
              </a:solidFill>
            </a:endParaRPr>
          </a:p>
          <a:p>
            <a:pPr marL="0" indent="0" algn="ctr">
              <a:buNone/>
            </a:pPr>
            <a:endParaRPr lang="en-US" sz="4600">
              <a:solidFill>
                <a:srgbClr val="FF0000"/>
              </a:solidFill>
            </a:endParaRPr>
          </a:p>
          <a:p>
            <a:pPr marL="0" indent="0" algn="ctr">
              <a:buNone/>
            </a:pPr>
            <a:r>
              <a:rPr lang="en-US" sz="4600" b="1">
                <a:solidFill>
                  <a:srgbClr val="3366FF"/>
                </a:solidFill>
              </a:rPr>
              <a:t>santuṣṭā</a:t>
            </a:r>
            <a:r>
              <a:rPr lang="en-US" sz="4600" b="1"/>
              <a:t> śraddhadhatyetad</a:t>
            </a:r>
            <a:endParaRPr lang="en-GB" sz="4600" b="1"/>
          </a:p>
          <a:p>
            <a:pPr marL="0" indent="0" algn="ctr">
              <a:buNone/>
            </a:pPr>
            <a:r>
              <a:rPr lang="en-US" sz="4600" b="1"/>
              <a:t> yathā-lābhena jīvatī  ।</a:t>
            </a:r>
            <a:endParaRPr lang="en-GB" sz="4600" b="1"/>
          </a:p>
          <a:p>
            <a:pPr marL="0" indent="0" algn="ctr">
              <a:buNone/>
            </a:pPr>
            <a:r>
              <a:rPr lang="en-US" sz="4600" b="1">
                <a:solidFill>
                  <a:srgbClr val="008000"/>
                </a:solidFill>
              </a:rPr>
              <a:t>viharāmy</a:t>
            </a:r>
            <a:r>
              <a:rPr lang="en-US" sz="4600" b="1"/>
              <a:t>amunaivāham </a:t>
            </a:r>
            <a:endParaRPr lang="en-GB" sz="4600" b="1"/>
          </a:p>
          <a:p>
            <a:pPr marL="0" indent="0" algn="ctr">
              <a:buNone/>
            </a:pPr>
            <a:r>
              <a:rPr lang="en-US" sz="4600" b="1"/>
              <a:t>ātmanā ramaṇena vai ॥</a:t>
            </a:r>
          </a:p>
          <a:p>
            <a:pPr marL="0" indent="0" algn="just">
              <a:buNone/>
            </a:pPr>
            <a:r>
              <a:rPr lang="en-GB" sz="2900" b="1" i="1">
                <a:solidFill>
                  <a:srgbClr val="3366FF"/>
                </a:solidFill>
              </a:rPr>
              <a:t>santuṣṭā — completely satisfied</a:t>
            </a:r>
            <a:r>
              <a:rPr lang="en-GB" sz="2900" b="1" i="1"/>
              <a:t>; </a:t>
            </a:r>
            <a:r>
              <a:rPr lang="en-GB" sz="2900" i="1"/>
              <a:t>śraddhadhatī — now having complete faith; etat — in </a:t>
            </a:r>
            <a:r>
              <a:rPr lang="en-GB" sz="2900" i="1">
                <a:solidFill>
                  <a:srgbClr val="000000"/>
                </a:solidFill>
              </a:rPr>
              <a:t>that ; yathā-lābhena — with whatever comes of its own accord; jīvatī — living; </a:t>
            </a:r>
            <a:r>
              <a:rPr lang="en-GB" sz="2900" b="1" i="1">
                <a:solidFill>
                  <a:srgbClr val="008000"/>
                </a:solidFill>
              </a:rPr>
              <a:t>viharāmi — I enjoy life</a:t>
            </a:r>
            <a:r>
              <a:rPr lang="en-GB" sz="2900" i="1"/>
              <a:t>; amunā — with that one; eva — only; aham — I; ātmanā — with the Supreme; ramaṇena — who is the real source of love and happiness; vai — indeed</a:t>
            </a:r>
            <a:r>
              <a:rPr lang="en-GB" sz="3400" i="1"/>
              <a:t>. </a:t>
            </a:r>
            <a:r>
              <a:rPr lang="en-GB" sz="3400" b="1" i="1"/>
              <a:t>I am now completely satisfied, and I have full faith in that (grace). Therefore I will maintain myself with </a:t>
            </a:r>
            <a:r>
              <a:rPr lang="en-GB" sz="3400" b="1" i="1">
                <a:solidFill>
                  <a:srgbClr val="000000"/>
                </a:solidFill>
              </a:rPr>
              <a:t>whatever comes of its own accord. I shall enjoy life with only the Lord, because </a:t>
            </a:r>
            <a:r>
              <a:rPr lang="en-GB" sz="3400" b="1" i="1"/>
              <a:t>He is the real source of love and happiness. </a:t>
            </a:r>
            <a:r>
              <a:rPr lang="en-GB" sz="3400" i="1"/>
              <a:t>(</a:t>
            </a:r>
            <a:r>
              <a:rPr lang="en-GB" sz="3400"/>
              <a:t>ŚB</a:t>
            </a:r>
            <a:r>
              <a:rPr lang="en-US" sz="3400"/>
              <a:t> 11.8.40)</a:t>
            </a:r>
            <a:endParaRPr lang="en-GB" sz="3400" b="1" i="1"/>
          </a:p>
        </p:txBody>
      </p:sp>
      <p:pic>
        <p:nvPicPr>
          <p:cNvPr id="2" name="Picture 1"/>
          <p:cNvPicPr>
            <a:picLocks noChangeAspect="1"/>
          </p:cNvPicPr>
          <p:nvPr/>
        </p:nvPicPr>
        <p:blipFill>
          <a:blip r:embed="rId2"/>
          <a:stretch>
            <a:fillRect/>
          </a:stretch>
        </p:blipFill>
        <p:spPr>
          <a:xfrm>
            <a:off x="0" y="147428"/>
            <a:ext cx="9488772" cy="2113220"/>
          </a:xfrm>
          <a:prstGeom prst="rect">
            <a:avLst/>
          </a:prstGeom>
        </p:spPr>
      </p:pic>
    </p:spTree>
    <p:extLst>
      <p:ext uri="{BB962C8B-B14F-4D97-AF65-F5344CB8AC3E}">
        <p14:creationId xmlns:p14="http://schemas.microsoft.com/office/powerpoint/2010/main" val="316278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56" y="1"/>
            <a:ext cx="8499444" cy="6621157"/>
          </a:xfrm>
        </p:spPr>
        <p:txBody>
          <a:bodyPr>
            <a:normAutofit fontScale="77500" lnSpcReduction="20000"/>
          </a:bodyPr>
          <a:lstStyle/>
          <a:p>
            <a:pPr marL="0" indent="0" algn="ctr">
              <a:buNone/>
            </a:pPr>
            <a:endParaRPr lang="en-US" sz="4100">
              <a:solidFill>
                <a:srgbClr val="FF0000"/>
              </a:solidFill>
            </a:endParaRPr>
          </a:p>
          <a:p>
            <a:pPr marL="0" indent="0" algn="ctr">
              <a:buNone/>
            </a:pPr>
            <a:endParaRPr lang="en-GB" sz="4100" b="1">
              <a:solidFill>
                <a:srgbClr val="FF0000"/>
              </a:solidFill>
            </a:endParaRPr>
          </a:p>
          <a:p>
            <a:pPr marL="0" indent="0" algn="ctr">
              <a:buNone/>
            </a:pPr>
            <a:endParaRPr lang="en-GB" sz="4100" b="1">
              <a:solidFill>
                <a:srgbClr val="FF0000"/>
              </a:solidFill>
            </a:endParaRPr>
          </a:p>
          <a:p>
            <a:pPr marL="0" indent="0" algn="ctr">
              <a:buNone/>
            </a:pPr>
            <a:endParaRPr lang="en-US" sz="4100" b="1"/>
          </a:p>
          <a:p>
            <a:pPr marL="0" indent="0" algn="ctr">
              <a:buNone/>
            </a:pPr>
            <a:r>
              <a:rPr lang="en-US" sz="4100" b="1"/>
              <a:t>āśā hi </a:t>
            </a:r>
            <a:r>
              <a:rPr lang="en-US" sz="4100" b="1">
                <a:solidFill>
                  <a:srgbClr val="3366FF"/>
                </a:solidFill>
              </a:rPr>
              <a:t>paramaṁ duḥkhaṁ</a:t>
            </a:r>
            <a:endParaRPr lang="en-GB" sz="4100" b="1">
              <a:solidFill>
                <a:srgbClr val="3366FF"/>
              </a:solidFill>
            </a:endParaRPr>
          </a:p>
          <a:p>
            <a:pPr marL="0" indent="0" algn="ctr">
              <a:buNone/>
            </a:pPr>
            <a:r>
              <a:rPr lang="en-US" sz="4100" b="1"/>
              <a:t> nairāśyaṁ </a:t>
            </a:r>
            <a:r>
              <a:rPr lang="en-US" sz="4100" b="1">
                <a:solidFill>
                  <a:srgbClr val="3366FF"/>
                </a:solidFill>
              </a:rPr>
              <a:t>paramaṁ sukham </a:t>
            </a:r>
            <a:r>
              <a:rPr lang="en-US" sz="4100" b="1"/>
              <a:t>।</a:t>
            </a:r>
            <a:endParaRPr lang="en-GB" sz="4100" b="1"/>
          </a:p>
          <a:p>
            <a:pPr marL="0" indent="0" algn="ctr">
              <a:buNone/>
            </a:pPr>
            <a:r>
              <a:rPr lang="en-US" sz="4100" b="1"/>
              <a:t> yathā </a:t>
            </a:r>
            <a:r>
              <a:rPr lang="en-US" sz="4100" b="1">
                <a:solidFill>
                  <a:srgbClr val="008000"/>
                </a:solidFill>
              </a:rPr>
              <a:t>sañchidya</a:t>
            </a:r>
            <a:r>
              <a:rPr lang="en-US" sz="4100" b="1"/>
              <a:t> kāntāśāṁ</a:t>
            </a:r>
            <a:endParaRPr lang="en-GB" sz="4100" b="1"/>
          </a:p>
          <a:p>
            <a:pPr marL="0" indent="0" algn="ctr">
              <a:buNone/>
            </a:pPr>
            <a:r>
              <a:rPr lang="en-US" sz="4100" b="1"/>
              <a:t> sukhaṁ </a:t>
            </a:r>
            <a:r>
              <a:rPr lang="en-US" sz="4100" b="1">
                <a:solidFill>
                  <a:srgbClr val="008000"/>
                </a:solidFill>
              </a:rPr>
              <a:t>suṣvāpa</a:t>
            </a:r>
            <a:r>
              <a:rPr lang="en-US" sz="4100" b="1"/>
              <a:t> piṅgalā </a:t>
            </a:r>
            <a:r>
              <a:rPr lang="en-GB" sz="4100" b="1"/>
              <a:t>॥ </a:t>
            </a:r>
          </a:p>
          <a:p>
            <a:pPr marL="0" indent="0" algn="just">
              <a:buNone/>
            </a:pPr>
            <a:r>
              <a:rPr lang="en-GB" sz="2900" i="1"/>
              <a:t>āśā — material desire; hi — certainly; paramam — the greatest; duḥkham — </a:t>
            </a:r>
            <a:r>
              <a:rPr lang="en-GB" sz="2600" i="1"/>
              <a:t>unhappiness; nairāśyam — freedom from material desires; paramam — the greatest; sukham — happiness; yathā — in that way; </a:t>
            </a:r>
            <a:r>
              <a:rPr lang="en-GB" sz="2600" b="1" i="1">
                <a:solidFill>
                  <a:srgbClr val="008000"/>
                </a:solidFill>
              </a:rPr>
              <a:t>sañchidya — having completely cut off</a:t>
            </a:r>
            <a:r>
              <a:rPr lang="en-GB" sz="2600" i="1"/>
              <a:t>; kānta — for lovers; āśām — the desire; sukham — happily; </a:t>
            </a:r>
            <a:r>
              <a:rPr lang="en-GB" sz="2600" b="1" i="1">
                <a:solidFill>
                  <a:srgbClr val="008000"/>
                </a:solidFill>
              </a:rPr>
              <a:t>suṣvāpa — she slept (3</a:t>
            </a:r>
            <a:r>
              <a:rPr lang="en-GB" sz="2600" b="1" i="1" baseline="30000">
                <a:solidFill>
                  <a:srgbClr val="008000"/>
                </a:solidFill>
              </a:rPr>
              <a:t>rd</a:t>
            </a:r>
            <a:r>
              <a:rPr lang="en-GB" sz="2600" b="1" i="1">
                <a:solidFill>
                  <a:srgbClr val="008000"/>
                </a:solidFill>
              </a:rPr>
              <a:t> sg perfect tense of </a:t>
            </a:r>
            <a:r>
              <a:rPr lang="en-GB" sz="2600" b="1">
                <a:solidFill>
                  <a:srgbClr val="008000"/>
                </a:solidFill>
              </a:rPr>
              <a:t>√</a:t>
            </a:r>
            <a:r>
              <a:rPr lang="en-US" sz="2600" b="1" i="1">
                <a:solidFill>
                  <a:srgbClr val="008000"/>
                </a:solidFill>
              </a:rPr>
              <a:t>śvap, śvapati (2</a:t>
            </a:r>
            <a:r>
              <a:rPr lang="en-US" sz="2600" b="1" i="1" baseline="30000">
                <a:solidFill>
                  <a:srgbClr val="008000"/>
                </a:solidFill>
              </a:rPr>
              <a:t>nd</a:t>
            </a:r>
            <a:r>
              <a:rPr lang="en-US" sz="2600" b="1" i="1">
                <a:solidFill>
                  <a:srgbClr val="008000"/>
                </a:solidFill>
              </a:rPr>
              <a:t> conjugation)/to sleep</a:t>
            </a:r>
            <a:r>
              <a:rPr lang="en-GB" sz="2600" i="1">
                <a:solidFill>
                  <a:srgbClr val="008000"/>
                </a:solidFill>
              </a:rPr>
              <a:t>; </a:t>
            </a:r>
            <a:r>
              <a:rPr lang="en-GB" sz="2600" i="1"/>
              <a:t>piṅgalā — Piṅgalā</a:t>
            </a:r>
            <a:r>
              <a:rPr lang="en-GB" sz="2900" i="1"/>
              <a:t>. </a:t>
            </a:r>
            <a:r>
              <a:rPr lang="en-GB" sz="3100" b="1" i="1"/>
              <a:t>Material desire is undoubtedly the cause of the greatest unhappiness, and freedom from such desire is the cause of the greatest happiness. Therefore, having completely cut off her desire for lovers, Piṅgalā very happily went to sleep. </a:t>
            </a:r>
            <a:r>
              <a:rPr lang="en-GB" sz="3100" i="1"/>
              <a:t>(ŚB</a:t>
            </a:r>
            <a:r>
              <a:rPr lang="en-US" sz="3100" i="1"/>
              <a:t> 11.8.44)</a:t>
            </a:r>
          </a:p>
        </p:txBody>
      </p:sp>
      <p:pic>
        <p:nvPicPr>
          <p:cNvPr id="2" name="Picture 1"/>
          <p:cNvPicPr>
            <a:picLocks noChangeAspect="1"/>
          </p:cNvPicPr>
          <p:nvPr/>
        </p:nvPicPr>
        <p:blipFill>
          <a:blip r:embed="rId2"/>
          <a:stretch>
            <a:fillRect/>
          </a:stretch>
        </p:blipFill>
        <p:spPr>
          <a:xfrm>
            <a:off x="528523" y="524548"/>
            <a:ext cx="8158277" cy="1331964"/>
          </a:xfrm>
          <a:prstGeom prst="rect">
            <a:avLst/>
          </a:prstGeom>
        </p:spPr>
      </p:pic>
    </p:spTree>
    <p:extLst>
      <p:ext uri="{BB962C8B-B14F-4D97-AF65-F5344CB8AC3E}">
        <p14:creationId xmlns:p14="http://schemas.microsoft.com/office/powerpoint/2010/main" val="1329644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dalasa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099" y="1417638"/>
            <a:ext cx="4835901" cy="4565876"/>
          </a:xfrm>
          <a:prstGeom prst="rect">
            <a:avLst/>
          </a:prstGeom>
        </p:spPr>
      </p:pic>
      <p:sp>
        <p:nvSpPr>
          <p:cNvPr id="2" name="Title 1"/>
          <p:cNvSpPr>
            <a:spLocks noGrp="1"/>
          </p:cNvSpPr>
          <p:nvPr>
            <p:ph type="title"/>
          </p:nvPr>
        </p:nvSpPr>
        <p:spPr>
          <a:xfrm>
            <a:off x="245103" y="274638"/>
            <a:ext cx="8441697" cy="1143000"/>
          </a:xfrm>
        </p:spPr>
        <p:txBody>
          <a:bodyPr>
            <a:normAutofit fontScale="90000"/>
          </a:bodyPr>
          <a:lstStyle/>
          <a:p>
            <a:r>
              <a:rPr lang="en-US"/>
              <a:t>Queen Madālasā´s Lullaby</a:t>
            </a:r>
            <a:br>
              <a:rPr lang="en-US"/>
            </a:br>
            <a:r>
              <a:rPr lang="en-US" sz="2700"/>
              <a:t>(From </a:t>
            </a:r>
            <a:r>
              <a:rPr lang="en-GB" sz="2700" b="1"/>
              <a:t>Madālasā Upde</a:t>
            </a:r>
            <a:r>
              <a:rPr lang="en-US" sz="2700" b="1"/>
              <a:t>ś</a:t>
            </a:r>
            <a:r>
              <a:rPr lang="en-GB" sz="2700" b="1"/>
              <a:t>a, </a:t>
            </a:r>
            <a:r>
              <a:rPr lang="en-US" sz="2700" b="1"/>
              <a:t>Mārkaṇḍeya Purāṇa, </a:t>
            </a:r>
            <a:r>
              <a:rPr lang="en-GB" sz="2700" b="1"/>
              <a:t>Ch.25-30</a:t>
            </a:r>
            <a:r>
              <a:rPr lang="en-GB" sz="2700"/>
              <a:t>)</a:t>
            </a:r>
            <a:br>
              <a:rPr lang="en-GB" sz="2700"/>
            </a:br>
            <a:endParaRPr lang="en-US" sz="2700"/>
          </a:p>
        </p:txBody>
      </p:sp>
      <p:sp>
        <p:nvSpPr>
          <p:cNvPr id="3" name="Content Placeholder 2"/>
          <p:cNvSpPr>
            <a:spLocks noGrp="1"/>
          </p:cNvSpPr>
          <p:nvPr>
            <p:ph idx="1"/>
          </p:nvPr>
        </p:nvSpPr>
        <p:spPr>
          <a:xfrm>
            <a:off x="-1" y="1207289"/>
            <a:ext cx="4406747" cy="5026891"/>
          </a:xfrm>
        </p:spPr>
        <p:txBody>
          <a:bodyPr>
            <a:noAutofit/>
          </a:bodyPr>
          <a:lstStyle/>
          <a:p>
            <a:pPr marL="0" indent="0">
              <a:buNone/>
            </a:pPr>
            <a:r>
              <a:rPr lang="en-GB" sz="2400"/>
              <a:t>Queen Madālasā is known as one of India’s most ideal and learned women from ancient vedic times. It is considered that she attained enlightenment. Madālasā used to recite this </a:t>
            </a:r>
            <a:r>
              <a:rPr lang="es-ES_tradnl" sz="2400"/>
              <a:t>vedantic lullaby </a:t>
            </a:r>
            <a:r>
              <a:rPr lang="en-GB" sz="2400"/>
              <a:t>to her baby sons when they cried. Due to her direct teachings (she was their main gurvī), three of her four sons gave up the throne and went for penance.  </a:t>
            </a:r>
            <a:r>
              <a:rPr lang="en-US" sz="2400"/>
              <a:t>A beautiful example of how our mother can be our very first teacher /guru in life ... </a:t>
            </a:r>
            <a:endParaRPr lang="en-GB" sz="2400"/>
          </a:p>
          <a:p>
            <a:pPr marL="0" indent="0">
              <a:buNone/>
            </a:pPr>
            <a:endParaRPr lang="en-US" sz="2400"/>
          </a:p>
        </p:txBody>
      </p:sp>
    </p:spTree>
    <p:extLst>
      <p:ext uri="{BB962C8B-B14F-4D97-AF65-F5344CB8AC3E}">
        <p14:creationId xmlns:p14="http://schemas.microsoft.com/office/powerpoint/2010/main" val="100546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695"/>
            <a:ext cx="8229600" cy="1143000"/>
          </a:xfrm>
        </p:spPr>
        <p:txBody>
          <a:bodyPr>
            <a:noAutofit/>
          </a:bodyPr>
          <a:lstStyle/>
          <a:p>
            <a:r>
              <a:rPr lang="en-US" sz="4000" b="1" i="1"/>
              <a:t>“madālasovāca...”</a:t>
            </a:r>
            <a:br>
              <a:rPr lang="en-US" sz="4000" b="1" i="1"/>
            </a:br>
            <a:r>
              <a:rPr lang="en-US" sz="4000"/>
              <a:t>Teachings of Queen Madālasā</a:t>
            </a:r>
          </a:p>
        </p:txBody>
      </p:sp>
      <p:sp>
        <p:nvSpPr>
          <p:cNvPr id="3" name="Content Placeholder 2"/>
          <p:cNvSpPr>
            <a:spLocks noGrp="1"/>
          </p:cNvSpPr>
          <p:nvPr>
            <p:ph idx="1"/>
          </p:nvPr>
        </p:nvSpPr>
        <p:spPr>
          <a:xfrm>
            <a:off x="181429" y="1807528"/>
            <a:ext cx="8505371" cy="4525963"/>
          </a:xfrm>
        </p:spPr>
        <p:txBody>
          <a:bodyPr/>
          <a:lstStyle/>
          <a:p>
            <a:pPr marL="0" indent="0" algn="ctr">
              <a:buNone/>
            </a:pPr>
            <a:r>
              <a:rPr lang="en-US" b="1"/>
              <a:t>Gabriella Burnell (Gaiea)</a:t>
            </a:r>
          </a:p>
          <a:p>
            <a:pPr marL="0" indent="0" algn="ctr">
              <a:buNone/>
            </a:pPr>
            <a:r>
              <a:rPr lang="en-US" b="1"/>
              <a:t>Composition: </a:t>
            </a:r>
            <a:r>
              <a:rPr lang="en-US" b="1" i="1"/>
              <a:t>“Madālasā” </a:t>
            </a:r>
            <a:r>
              <a:rPr lang="en-US" b="1"/>
              <a:t>(2018)</a:t>
            </a:r>
          </a:p>
          <a:p>
            <a:pPr marL="0" indent="0" algn="ctr">
              <a:buNone/>
            </a:pPr>
            <a:r>
              <a:rPr lang="en-US" sz="2400"/>
              <a:t>(Commissioned by School of Practical Philosophy, Australia)</a:t>
            </a:r>
          </a:p>
          <a:p>
            <a:pPr marL="0" indent="0" algn="ctr">
              <a:buNone/>
            </a:pPr>
            <a:endParaRPr lang="en-US" sz="2400"/>
          </a:p>
          <a:p>
            <a:pPr marL="0" indent="0" algn="ctr">
              <a:buNone/>
            </a:pPr>
            <a:endParaRPr lang="en-US" sz="2400"/>
          </a:p>
          <a:p>
            <a:pPr marL="0" indent="0" algn="ctr">
              <a:buNone/>
            </a:pPr>
            <a:r>
              <a:rPr lang="en-US" sz="2800">
                <a:hlinkClick r:id="rId2"/>
              </a:rPr>
              <a:t>http://bit.ly/4dvl76Y</a:t>
            </a:r>
            <a:endParaRPr lang="en-US" sz="2800"/>
          </a:p>
          <a:p>
            <a:pPr marL="0" indent="0" algn="ctr">
              <a:buNone/>
            </a:pPr>
            <a:endParaRPr lang="en-GB" sz="2800"/>
          </a:p>
          <a:p>
            <a:pPr marL="0" indent="0" algn="ctr">
              <a:buNone/>
            </a:pPr>
            <a:endParaRPr lang="en-US" sz="2400"/>
          </a:p>
        </p:txBody>
      </p:sp>
    </p:spTree>
    <p:extLst>
      <p:ext uri="{BB962C8B-B14F-4D97-AF65-F5344CB8AC3E}">
        <p14:creationId xmlns:p14="http://schemas.microsoft.com/office/powerpoint/2010/main" val="101046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29"/>
            <a:ext cx="8229600" cy="1143000"/>
          </a:xfrm>
        </p:spPr>
        <p:txBody>
          <a:bodyPr>
            <a:noAutofit/>
          </a:bodyPr>
          <a:lstStyle/>
          <a:p>
            <a:r>
              <a:rPr lang="en-US" sz="4000"/>
              <a:t>Teachings of Queen Madālasā: </a:t>
            </a:r>
            <a:br>
              <a:rPr lang="en-US" sz="4000"/>
            </a:br>
            <a:r>
              <a:rPr lang="en-US" sz="4000"/>
              <a:t>Our True Nature</a:t>
            </a:r>
          </a:p>
        </p:txBody>
      </p:sp>
      <p:sp>
        <p:nvSpPr>
          <p:cNvPr id="3" name="Content Placeholder 2"/>
          <p:cNvSpPr>
            <a:spLocks noGrp="1"/>
          </p:cNvSpPr>
          <p:nvPr>
            <p:ph idx="1"/>
          </p:nvPr>
        </p:nvSpPr>
        <p:spPr>
          <a:xfrm>
            <a:off x="0" y="1177636"/>
            <a:ext cx="9144000" cy="4948527"/>
          </a:xfrm>
        </p:spPr>
        <p:txBody>
          <a:bodyPr>
            <a:normAutofit fontScale="70000" lnSpcReduction="20000"/>
          </a:bodyPr>
          <a:lstStyle/>
          <a:p>
            <a:pPr marL="0" indent="0" algn="ctr">
              <a:buNone/>
            </a:pPr>
            <a:endParaRPr lang="en-US" sz="4600" b="1"/>
          </a:p>
          <a:p>
            <a:pPr marL="0" indent="0" algn="ctr">
              <a:buNone/>
            </a:pPr>
            <a:endParaRPr lang="en-US" sz="4600" b="1"/>
          </a:p>
          <a:p>
            <a:pPr marL="0" indent="0" algn="ctr">
              <a:buNone/>
            </a:pPr>
            <a:endParaRPr lang="en-US" sz="4600" b="1"/>
          </a:p>
          <a:p>
            <a:pPr marL="0" indent="0" algn="ctr">
              <a:buNone/>
            </a:pPr>
            <a:endParaRPr lang="en-US" sz="4600" b="1"/>
          </a:p>
          <a:p>
            <a:pPr marL="0" indent="0" algn="ctr">
              <a:buNone/>
            </a:pPr>
            <a:r>
              <a:rPr lang="en-US" sz="4600" b="1"/>
              <a:t>śuddho</a:t>
            </a:r>
            <a:r>
              <a:rPr lang="en-US" sz="4600" b="1">
                <a:solidFill>
                  <a:srgbClr val="008000"/>
                </a:solidFill>
              </a:rPr>
              <a:t>'si</a:t>
            </a:r>
            <a:r>
              <a:rPr lang="en-US" sz="4600" b="1"/>
              <a:t> buddho</a:t>
            </a:r>
            <a:r>
              <a:rPr lang="en-US" sz="4600" b="1">
                <a:solidFill>
                  <a:srgbClr val="008000"/>
                </a:solidFill>
              </a:rPr>
              <a:t>´si </a:t>
            </a:r>
            <a:r>
              <a:rPr lang="en-US" sz="4600" b="1"/>
              <a:t>nirañjano</a:t>
            </a:r>
            <a:r>
              <a:rPr lang="en-US" sz="4600" b="1">
                <a:solidFill>
                  <a:srgbClr val="008000"/>
                </a:solidFill>
              </a:rPr>
              <a:t>'si</a:t>
            </a:r>
            <a:endParaRPr lang="en-GB" sz="4600" b="1">
              <a:solidFill>
                <a:srgbClr val="008000"/>
              </a:solidFill>
            </a:endParaRPr>
          </a:p>
          <a:p>
            <a:pPr marL="0" indent="0" algn="ctr">
              <a:buNone/>
            </a:pPr>
            <a:r>
              <a:rPr lang="en-US" sz="4600" b="1"/>
              <a:t>saṁsāra-māyā-parivarjito</a:t>
            </a:r>
            <a:r>
              <a:rPr lang="en-US" sz="4600" b="1">
                <a:solidFill>
                  <a:srgbClr val="008000"/>
                </a:solidFill>
              </a:rPr>
              <a:t>'si </a:t>
            </a:r>
            <a:r>
              <a:rPr lang="en-US" sz="4600" b="1"/>
              <a:t>।</a:t>
            </a:r>
            <a:endParaRPr lang="en-GB" sz="4600" b="1">
              <a:solidFill>
                <a:srgbClr val="008000"/>
              </a:solidFill>
            </a:endParaRPr>
          </a:p>
          <a:p>
            <a:pPr marL="0" indent="0" algn="ctr">
              <a:buNone/>
            </a:pPr>
            <a:r>
              <a:rPr lang="en-US" sz="4600" b="1">
                <a:solidFill>
                  <a:srgbClr val="000000"/>
                </a:solidFill>
              </a:rPr>
              <a:t>saṁsāra-svapnaṁ </a:t>
            </a:r>
            <a:r>
              <a:rPr lang="en-US" sz="4600" b="1">
                <a:solidFill>
                  <a:srgbClr val="008000"/>
                </a:solidFill>
              </a:rPr>
              <a:t>tyaja</a:t>
            </a:r>
            <a:r>
              <a:rPr lang="en-US" sz="4600" b="1"/>
              <a:t> </a:t>
            </a:r>
            <a:r>
              <a:rPr lang="en-US" sz="4600" b="1">
                <a:solidFill>
                  <a:srgbClr val="000000"/>
                </a:solidFill>
              </a:rPr>
              <a:t>moha-nidrāṁ</a:t>
            </a:r>
            <a:endParaRPr lang="en-GB" sz="4600" b="1">
              <a:solidFill>
                <a:srgbClr val="000000"/>
              </a:solidFill>
            </a:endParaRPr>
          </a:p>
          <a:p>
            <a:pPr marL="0" indent="0" algn="ctr">
              <a:buNone/>
            </a:pPr>
            <a:r>
              <a:rPr lang="en-US" sz="4600" b="1"/>
              <a:t>madālasollāpam </a:t>
            </a:r>
            <a:r>
              <a:rPr lang="en-US" sz="4600" b="1">
                <a:solidFill>
                  <a:srgbClr val="008000"/>
                </a:solidFill>
              </a:rPr>
              <a:t>uvāca</a:t>
            </a:r>
            <a:r>
              <a:rPr lang="en-US" sz="4600" b="1"/>
              <a:t> putram ॥</a:t>
            </a:r>
          </a:p>
          <a:p>
            <a:pPr marL="0" indent="0" algn="ctr">
              <a:buNone/>
            </a:pPr>
            <a:r>
              <a:rPr lang="en-US" sz="4000" i="1"/>
              <a:t>“You are forever pure, enlightened, and untainted -  untouched by the illusions of Samsara. So give up this dream-world of of Samsara -  and wake up from the deep slumber of delusion.” Thus spoke Madālasā to her crying son. </a:t>
            </a:r>
            <a:endParaRPr lang="en-US" sz="4000"/>
          </a:p>
        </p:txBody>
      </p:sp>
      <p:pic>
        <p:nvPicPr>
          <p:cNvPr id="4" name="Picture 3"/>
          <p:cNvPicPr>
            <a:picLocks noChangeAspect="1"/>
          </p:cNvPicPr>
          <p:nvPr/>
        </p:nvPicPr>
        <p:blipFill>
          <a:blip r:embed="rId2"/>
          <a:stretch>
            <a:fillRect/>
          </a:stretch>
        </p:blipFill>
        <p:spPr>
          <a:xfrm>
            <a:off x="457200" y="1449971"/>
            <a:ext cx="8384687" cy="1652457"/>
          </a:xfrm>
          <a:prstGeom prst="rect">
            <a:avLst/>
          </a:prstGeom>
        </p:spPr>
      </p:pic>
    </p:spTree>
    <p:extLst>
      <p:ext uri="{BB962C8B-B14F-4D97-AF65-F5344CB8AC3E}">
        <p14:creationId xmlns:p14="http://schemas.microsoft.com/office/powerpoint/2010/main" val="157874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41814"/>
          </a:xfrm>
        </p:spPr>
        <p:txBody>
          <a:bodyPr>
            <a:noAutofit/>
          </a:bodyPr>
          <a:lstStyle/>
          <a:p>
            <a:r>
              <a:rPr lang="en-US" sz="3600"/>
              <a:t> “For the love of Sanskrit”...</a:t>
            </a:r>
          </a:p>
        </p:txBody>
      </p:sp>
      <p:sp>
        <p:nvSpPr>
          <p:cNvPr id="5" name="Content Placeholder 4"/>
          <p:cNvSpPr>
            <a:spLocks noGrp="1"/>
          </p:cNvSpPr>
          <p:nvPr>
            <p:ph idx="1"/>
          </p:nvPr>
        </p:nvSpPr>
        <p:spPr>
          <a:xfrm>
            <a:off x="0" y="1779683"/>
            <a:ext cx="9144000" cy="4525963"/>
          </a:xfrm>
        </p:spPr>
        <p:txBody>
          <a:bodyPr>
            <a:normAutofit fontScale="92500" lnSpcReduction="10000"/>
          </a:bodyPr>
          <a:lstStyle/>
          <a:p>
            <a:r>
              <a:rPr lang="en-GB"/>
              <a:t>with special emphasis on Song &amp; the “Sound of Sanskrit”:  Listening, chanting, and meaning ... </a:t>
            </a:r>
          </a:p>
          <a:p>
            <a:r>
              <a:rPr lang="en-GB"/>
              <a:t>beautiful and inspiring select Sanskrit verses rendering deep philosophical thoughts. Let us learn from </a:t>
            </a:r>
            <a:r>
              <a:rPr lang="en-GB" b="1"/>
              <a:t>Queen Kuntī </a:t>
            </a:r>
            <a:r>
              <a:rPr lang="en-GB"/>
              <a:t>about </a:t>
            </a:r>
            <a:r>
              <a:rPr lang="en-GB" i="1"/>
              <a:t>bhakti (</a:t>
            </a:r>
            <a:r>
              <a:rPr lang="en-GB"/>
              <a:t>devotion) &amp; surrender, from </a:t>
            </a:r>
            <a:r>
              <a:rPr lang="en-GB" b="1"/>
              <a:t>P</a:t>
            </a:r>
            <a:r>
              <a:rPr lang="en-US" b="1"/>
              <a:t>iṅgalā</a:t>
            </a:r>
            <a:r>
              <a:rPr lang="en-US"/>
              <a:t> about </a:t>
            </a:r>
            <a:r>
              <a:rPr lang="en-GB"/>
              <a:t>freedom from material desires, from</a:t>
            </a:r>
            <a:r>
              <a:rPr lang="en-US"/>
              <a:t> Queen </a:t>
            </a:r>
            <a:r>
              <a:rPr lang="en-GB" b="1"/>
              <a:t>Madālasā</a:t>
            </a:r>
            <a:r>
              <a:rPr lang="en-GB"/>
              <a:t> </a:t>
            </a:r>
            <a:r>
              <a:rPr lang="es-ES_tradnl"/>
              <a:t>about the </a:t>
            </a:r>
            <a:r>
              <a:rPr lang="en-US"/>
              <a:t>essence of our true nature </a:t>
            </a:r>
            <a:r>
              <a:rPr lang="en-GB"/>
              <a:t> </a:t>
            </a:r>
          </a:p>
          <a:p>
            <a:r>
              <a:rPr lang="en-GB"/>
              <a:t>m</a:t>
            </a:r>
            <a:r>
              <a:rPr lang="en-US"/>
              <a:t>ay we absorb the wisdom and noble qualities of these female sages and apply them in our everyday lives! </a:t>
            </a:r>
            <a:endParaRPr lang="en-GB"/>
          </a:p>
        </p:txBody>
      </p:sp>
    </p:spTree>
    <p:extLst>
      <p:ext uri="{BB962C8B-B14F-4D97-AF65-F5344CB8AC3E}">
        <p14:creationId xmlns:p14="http://schemas.microsoft.com/office/powerpoint/2010/main" val="308969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8" y="184728"/>
            <a:ext cx="8936182" cy="6673272"/>
          </a:xfrm>
        </p:spPr>
        <p:txBody>
          <a:bodyPr>
            <a:normAutofit fontScale="85000" lnSpcReduction="20000"/>
          </a:bodyPr>
          <a:lstStyle/>
          <a:p>
            <a:pPr marL="0" indent="0" algn="ctr">
              <a:buNone/>
            </a:pPr>
            <a:endParaRPr lang="en-GB" sz="3800">
              <a:solidFill>
                <a:srgbClr val="FF0000"/>
              </a:solidFill>
            </a:endParaRPr>
          </a:p>
          <a:p>
            <a:pPr marL="0" indent="0" algn="ctr">
              <a:buNone/>
            </a:pPr>
            <a:endParaRPr lang="en-US" sz="3800" b="1"/>
          </a:p>
          <a:p>
            <a:pPr marL="0" indent="0" algn="ctr">
              <a:buNone/>
            </a:pPr>
            <a:endParaRPr lang="en-US" sz="3800" b="1"/>
          </a:p>
          <a:p>
            <a:pPr marL="0" indent="0" algn="ctr">
              <a:buNone/>
            </a:pPr>
            <a:endParaRPr lang="en-US" sz="3800" b="1"/>
          </a:p>
          <a:p>
            <a:pPr marL="0" indent="0" algn="ctr">
              <a:buNone/>
            </a:pPr>
            <a:endParaRPr lang="en-US" sz="3800" b="1"/>
          </a:p>
          <a:p>
            <a:pPr marL="0" indent="0" algn="ctr">
              <a:buNone/>
            </a:pPr>
            <a:r>
              <a:rPr lang="en-US" sz="3800" b="1"/>
              <a:t>śuddho</a:t>
            </a:r>
            <a:r>
              <a:rPr lang="en-US" sz="3800" b="1">
                <a:solidFill>
                  <a:srgbClr val="008000"/>
                </a:solidFill>
              </a:rPr>
              <a:t>'si</a:t>
            </a:r>
            <a:r>
              <a:rPr lang="en-US" sz="3800" b="1"/>
              <a:t> re tāta na te</a:t>
            </a:r>
            <a:r>
              <a:rPr lang="en-US" sz="3800" b="1">
                <a:solidFill>
                  <a:srgbClr val="008000"/>
                </a:solidFill>
              </a:rPr>
              <a:t>'sti</a:t>
            </a:r>
            <a:r>
              <a:rPr lang="en-US" sz="3800" b="1"/>
              <a:t> nāma</a:t>
            </a:r>
            <a:endParaRPr lang="en-GB" sz="3800" b="1"/>
          </a:p>
          <a:p>
            <a:pPr marL="0" indent="0" algn="ctr">
              <a:buNone/>
            </a:pPr>
            <a:r>
              <a:rPr lang="en-GB" sz="3800" b="1"/>
              <a:t>k</a:t>
            </a:r>
            <a:r>
              <a:rPr lang="en-US" sz="3800" b="1"/>
              <a:t>ṛtaṁ hi te kalpanayādhunaiva।</a:t>
            </a:r>
            <a:endParaRPr lang="en-GB" sz="3800" b="1"/>
          </a:p>
          <a:p>
            <a:pPr marL="0" indent="0" algn="ctr">
              <a:buNone/>
            </a:pPr>
            <a:r>
              <a:rPr lang="en-US" sz="3800" b="1"/>
              <a:t>pañcātmakaṃ deham idaṁ na te</a:t>
            </a:r>
            <a:r>
              <a:rPr lang="en-US" sz="3800" b="1">
                <a:solidFill>
                  <a:srgbClr val="008000"/>
                </a:solidFill>
              </a:rPr>
              <a:t>'sti</a:t>
            </a:r>
            <a:endParaRPr lang="en-GB" sz="3800" b="1">
              <a:solidFill>
                <a:srgbClr val="008000"/>
              </a:solidFill>
            </a:endParaRPr>
          </a:p>
          <a:p>
            <a:pPr marL="0" indent="0" algn="ctr">
              <a:buNone/>
            </a:pPr>
            <a:r>
              <a:rPr lang="en-US" sz="3800" b="1"/>
              <a:t>naivāsya </a:t>
            </a:r>
            <a:r>
              <a:rPr lang="en-US" sz="3800" b="1">
                <a:solidFill>
                  <a:srgbClr val="000000"/>
                </a:solidFill>
              </a:rPr>
              <a:t>tvaṁ </a:t>
            </a:r>
            <a:r>
              <a:rPr lang="en-US" sz="3800" b="1">
                <a:solidFill>
                  <a:srgbClr val="008000"/>
                </a:solidFill>
              </a:rPr>
              <a:t>rodiṣi</a:t>
            </a:r>
            <a:r>
              <a:rPr lang="en-US" sz="3800" b="1">
                <a:solidFill>
                  <a:srgbClr val="000000"/>
                </a:solidFill>
              </a:rPr>
              <a:t> kasya </a:t>
            </a:r>
            <a:r>
              <a:rPr lang="en-US" sz="3800" b="1"/>
              <a:t>heto॥</a:t>
            </a:r>
          </a:p>
          <a:p>
            <a:pPr marL="0" indent="0" algn="ctr">
              <a:buNone/>
            </a:pPr>
            <a:r>
              <a:rPr lang="en-US" i="1"/>
              <a:t>You are forever pure,  you do not have a name. A name is only an imaginary superimposition on you. This body made up of five elements does not belong to you nor you to it. </a:t>
            </a:r>
          </a:p>
          <a:p>
            <a:pPr marL="0" indent="0" algn="ctr">
              <a:buNone/>
            </a:pPr>
            <a:r>
              <a:rPr lang="en-US" i="1"/>
              <a:t>This being so, what is the reason for your crying?</a:t>
            </a:r>
            <a:endParaRPr lang="en-GB"/>
          </a:p>
        </p:txBody>
      </p:sp>
      <p:pic>
        <p:nvPicPr>
          <p:cNvPr id="2" name="Picture 1"/>
          <p:cNvPicPr>
            <a:picLocks noChangeAspect="1"/>
          </p:cNvPicPr>
          <p:nvPr/>
        </p:nvPicPr>
        <p:blipFill>
          <a:blip r:embed="rId2"/>
          <a:stretch>
            <a:fillRect/>
          </a:stretch>
        </p:blipFill>
        <p:spPr>
          <a:xfrm>
            <a:off x="359468" y="751145"/>
            <a:ext cx="8390964" cy="1425491"/>
          </a:xfrm>
          <a:prstGeom prst="rect">
            <a:avLst/>
          </a:prstGeom>
        </p:spPr>
      </p:pic>
    </p:spTree>
    <p:extLst>
      <p:ext uri="{BB962C8B-B14F-4D97-AF65-F5344CB8AC3E}">
        <p14:creationId xmlns:p14="http://schemas.microsoft.com/office/powerpoint/2010/main" val="72164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4000"/>
              <a:t>√as/to be (2</a:t>
            </a:r>
            <a:r>
              <a:rPr lang="en-US" sz="4000" baseline="30000"/>
              <a:t>nd</a:t>
            </a:r>
            <a:r>
              <a:rPr lang="en-US" sz="4000"/>
              <a:t> conj, irregular)</a:t>
            </a:r>
            <a:br>
              <a:rPr lang="en-US" sz="4000"/>
            </a:br>
            <a:r>
              <a:rPr lang="en-US" sz="4000">
                <a:solidFill>
                  <a:srgbClr val="008000"/>
                </a:solidFill>
              </a:rPr>
              <a:t>asi = you are </a:t>
            </a:r>
            <a:r>
              <a:rPr lang="en-US" sz="4000"/>
              <a:t>(present tense)</a:t>
            </a:r>
          </a:p>
        </p:txBody>
      </p:sp>
      <p:pic>
        <p:nvPicPr>
          <p:cNvPr id="4" name="Content Placeholder 3"/>
          <p:cNvPicPr>
            <a:picLocks noGrp="1" noChangeAspect="1"/>
          </p:cNvPicPr>
          <p:nvPr>
            <p:ph idx="1"/>
          </p:nvPr>
        </p:nvPicPr>
        <p:blipFill>
          <a:blip r:embed="rId2"/>
          <a:srcRect t="5615" b="5615"/>
          <a:stretch>
            <a:fillRect/>
          </a:stretch>
        </p:blipFill>
        <p:spPr/>
      </p:pic>
    </p:spTree>
    <p:extLst>
      <p:ext uri="{BB962C8B-B14F-4D97-AF65-F5344CB8AC3E}">
        <p14:creationId xmlns:p14="http://schemas.microsoft.com/office/powerpoint/2010/main" val="248744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636"/>
            <a:ext cx="8871527" cy="6696363"/>
          </a:xfrm>
        </p:spPr>
        <p:txBody>
          <a:bodyPr>
            <a:normAutofit fontScale="70000" lnSpcReduction="20000"/>
          </a:bodyPr>
          <a:lstStyle/>
          <a:p>
            <a:pPr marL="0" indent="0" algn="ctr">
              <a:buNone/>
            </a:pPr>
            <a:endParaRPr lang="en-GB" sz="4600">
              <a:solidFill>
                <a:srgbClr val="FF0000"/>
              </a:solidFill>
            </a:endParaRPr>
          </a:p>
          <a:p>
            <a:pPr marL="0" indent="0" algn="ctr">
              <a:buNone/>
            </a:pPr>
            <a:endParaRPr lang="en-GB" sz="4600">
              <a:solidFill>
                <a:srgbClr val="FF0000"/>
              </a:solidFill>
            </a:endParaRPr>
          </a:p>
          <a:p>
            <a:pPr marL="0" indent="0" algn="ctr">
              <a:buNone/>
            </a:pPr>
            <a:endParaRPr lang="en-GB" sz="4600">
              <a:solidFill>
                <a:srgbClr val="FF0000"/>
              </a:solidFill>
            </a:endParaRPr>
          </a:p>
          <a:p>
            <a:pPr marL="0" indent="0" algn="ctr">
              <a:buNone/>
            </a:pPr>
            <a:endParaRPr lang="en-GB" sz="4600">
              <a:solidFill>
                <a:srgbClr val="FF0000"/>
              </a:solidFill>
            </a:endParaRPr>
          </a:p>
          <a:p>
            <a:pPr marL="0" indent="0" algn="ctr">
              <a:buNone/>
            </a:pPr>
            <a:endParaRPr lang="en-GB" sz="4600">
              <a:solidFill>
                <a:srgbClr val="FF0000"/>
              </a:solidFill>
            </a:endParaRPr>
          </a:p>
          <a:p>
            <a:pPr marL="0" indent="0" algn="ctr">
              <a:buNone/>
            </a:pPr>
            <a:r>
              <a:rPr lang="en-GB" sz="4600" b="1">
                <a:solidFill>
                  <a:srgbClr val="000000"/>
                </a:solidFill>
              </a:rPr>
              <a:t>t</a:t>
            </a:r>
            <a:r>
              <a:rPr lang="en-US" sz="4600" b="1" dirty="0" err="1">
                <a:solidFill>
                  <a:srgbClr val="000000"/>
                </a:solidFill>
              </a:rPr>
              <a:t>āteti ki</a:t>
            </a:r>
            <a:r>
              <a:rPr lang="en-US" sz="4600" b="1"/>
              <a:t>ṁ</a:t>
            </a:r>
            <a:r>
              <a:rPr lang="en-US" sz="4600" b="1">
                <a:solidFill>
                  <a:srgbClr val="000000"/>
                </a:solidFill>
              </a:rPr>
              <a:t>cit tanayeti ki</a:t>
            </a:r>
            <a:r>
              <a:rPr lang="en-US" sz="4600" b="1"/>
              <a:t>ṁ</a:t>
            </a:r>
            <a:r>
              <a:rPr lang="en-US" sz="4600" b="1">
                <a:solidFill>
                  <a:srgbClr val="000000"/>
                </a:solidFill>
              </a:rPr>
              <a:t>cit</a:t>
            </a:r>
          </a:p>
          <a:p>
            <a:pPr marL="0" indent="0" algn="ctr">
              <a:buNone/>
            </a:pPr>
            <a:r>
              <a:rPr lang="en-US" sz="4600" b="1">
                <a:solidFill>
                  <a:srgbClr val="000000"/>
                </a:solidFill>
              </a:rPr>
              <a:t>aṁbeti kiṁciddhayiteti </a:t>
            </a:r>
            <a:r>
              <a:rPr lang="en-US" sz="4600" b="1"/>
              <a:t>kiṁcit।</a:t>
            </a:r>
            <a:endParaRPr lang="en-GB" sz="4600" b="1"/>
          </a:p>
          <a:p>
            <a:pPr marL="0" indent="0" algn="ctr">
              <a:buNone/>
            </a:pPr>
            <a:r>
              <a:rPr lang="en-GB" sz="4600" b="1">
                <a:solidFill>
                  <a:srgbClr val="3366FF"/>
                </a:solidFill>
              </a:rPr>
              <a:t>m</a:t>
            </a:r>
            <a:r>
              <a:rPr lang="en-US" sz="4600" b="1">
                <a:solidFill>
                  <a:srgbClr val="3366FF"/>
                </a:solidFill>
              </a:rPr>
              <a:t>ameti</a:t>
            </a:r>
            <a:r>
              <a:rPr lang="en-US" sz="4600" b="1"/>
              <a:t> kiṁcin</a:t>
            </a:r>
            <a:r>
              <a:rPr lang="en-US" sz="4600" b="1">
                <a:solidFill>
                  <a:srgbClr val="3366FF"/>
                </a:solidFill>
              </a:rPr>
              <a:t>na mameti </a:t>
            </a:r>
            <a:r>
              <a:rPr lang="en-US" sz="4600" b="1"/>
              <a:t>kiṁcit</a:t>
            </a:r>
          </a:p>
          <a:p>
            <a:pPr marL="0" indent="0" algn="ctr">
              <a:buNone/>
            </a:pPr>
            <a:r>
              <a:rPr lang="en-US" sz="4600" b="1"/>
              <a:t>tvaṁ bhūtasaṁghaṁ</a:t>
            </a:r>
            <a:r>
              <a:rPr lang="en-GB" sz="4600">
                <a:effectLst/>
              </a:rPr>
              <a:t> </a:t>
            </a:r>
            <a:r>
              <a:rPr lang="en-US" sz="4600" b="1"/>
              <a:t>bahu </a:t>
            </a:r>
            <a:r>
              <a:rPr lang="en-US" sz="4600" b="1">
                <a:solidFill>
                  <a:srgbClr val="008000"/>
                </a:solidFill>
              </a:rPr>
              <a:t>mā lapethāḥ </a:t>
            </a:r>
            <a:r>
              <a:rPr lang="en-US" sz="4600" b="1"/>
              <a:t>॥</a:t>
            </a:r>
            <a:endParaRPr lang="en-GB" sz="4600" b="1"/>
          </a:p>
          <a:p>
            <a:pPr marL="0" indent="0" algn="just">
              <a:buNone/>
            </a:pPr>
            <a:r>
              <a:rPr lang="en-US" sz="4000" i="1"/>
              <a:t>Some may call you father and some may call you son;  some may call you mother and some may call you wife. Some say “you are mine” and others “you are not mine”. These are all references to this body (“combination of bhūta/physical elements”), do not identify with them.</a:t>
            </a:r>
          </a:p>
        </p:txBody>
      </p:sp>
      <p:pic>
        <p:nvPicPr>
          <p:cNvPr id="2" name="Picture 1"/>
          <p:cNvPicPr>
            <a:picLocks noChangeAspect="1"/>
          </p:cNvPicPr>
          <p:nvPr/>
        </p:nvPicPr>
        <p:blipFill>
          <a:blip r:embed="rId2"/>
          <a:stretch>
            <a:fillRect/>
          </a:stretch>
        </p:blipFill>
        <p:spPr>
          <a:xfrm>
            <a:off x="198418" y="609599"/>
            <a:ext cx="8818582" cy="1821543"/>
          </a:xfrm>
          <a:prstGeom prst="rect">
            <a:avLst/>
          </a:prstGeom>
        </p:spPr>
      </p:pic>
    </p:spTree>
    <p:extLst>
      <p:ext uri="{BB962C8B-B14F-4D97-AF65-F5344CB8AC3E}">
        <p14:creationId xmlns:p14="http://schemas.microsoft.com/office/powerpoint/2010/main" val="118976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Kunti.jpg"/>
          <p:cNvPicPr>
            <a:picLocks noGrp="1" noChangeAspect="1"/>
          </p:cNvPicPr>
          <p:nvPr>
            <p:ph idx="1"/>
          </p:nvPr>
        </p:nvPicPr>
        <p:blipFill>
          <a:blip r:embed="rId2">
            <a:extLst>
              <a:ext uri="{28A0092B-C50C-407E-A947-70E740481C1C}">
                <a14:useLocalDpi xmlns:a14="http://schemas.microsoft.com/office/drawing/2010/main" val="0"/>
              </a:ext>
            </a:extLst>
          </a:blip>
          <a:srcRect t="26537" b="26537"/>
          <a:stretch>
            <a:fillRect/>
          </a:stretch>
        </p:blipFill>
        <p:spPr>
          <a:xfrm>
            <a:off x="478866" y="270677"/>
            <a:ext cx="8021371" cy="4411445"/>
          </a:xfrm>
        </p:spPr>
      </p:pic>
      <p:sp>
        <p:nvSpPr>
          <p:cNvPr id="13" name="Rectangle 12"/>
          <p:cNvSpPr/>
          <p:nvPr/>
        </p:nvSpPr>
        <p:spPr>
          <a:xfrm rot="10800000" flipV="1">
            <a:off x="1080073" y="4876205"/>
            <a:ext cx="7420164" cy="1815882"/>
          </a:xfrm>
          <a:prstGeom prst="rect">
            <a:avLst/>
          </a:prstGeom>
        </p:spPr>
        <p:txBody>
          <a:bodyPr wrap="square">
            <a:spAutoFit/>
          </a:bodyPr>
          <a:lstStyle/>
          <a:p>
            <a:pPr algn="ctr"/>
            <a:r>
              <a:rPr lang="en-US" sz="2800" b="1"/>
              <a:t>śuddho'si buddho´si nirañjano'si</a:t>
            </a:r>
            <a:endParaRPr lang="en-GB" sz="2800" b="1"/>
          </a:p>
          <a:p>
            <a:pPr algn="ctr"/>
            <a:r>
              <a:rPr lang="en-GB" sz="2800" b="1"/>
              <a:t>sa</a:t>
            </a:r>
            <a:r>
              <a:rPr lang="en-US" sz="2800" b="1"/>
              <a:t>ṁsāra-māyā-parivarjito'si  ।</a:t>
            </a:r>
            <a:endParaRPr lang="en-GB" sz="2800" b="1"/>
          </a:p>
          <a:p>
            <a:pPr algn="ctr"/>
            <a:r>
              <a:rPr lang="en-US" sz="2800" b="1"/>
              <a:t>saṁsāra-svapnaṁ tyaja moha-nidrāṁ</a:t>
            </a:r>
            <a:endParaRPr lang="en-GB" sz="2800" b="1"/>
          </a:p>
          <a:p>
            <a:pPr algn="ctr"/>
            <a:r>
              <a:rPr lang="en-US" sz="2800" b="1"/>
              <a:t>madālasollāpam uvāca putram ॥</a:t>
            </a:r>
          </a:p>
        </p:txBody>
      </p:sp>
    </p:spTree>
    <p:extLst>
      <p:ext uri="{BB962C8B-B14F-4D97-AF65-F5344CB8AC3E}">
        <p14:creationId xmlns:p14="http://schemas.microsoft.com/office/powerpoint/2010/main" val="384595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unt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9966" y="1660776"/>
            <a:ext cx="4434652" cy="5197224"/>
          </a:xfrm>
          <a:prstGeom prst="rect">
            <a:avLst/>
          </a:prstGeom>
        </p:spPr>
      </p:pic>
      <p:sp>
        <p:nvSpPr>
          <p:cNvPr id="7" name="Content Placeholder 2"/>
          <p:cNvSpPr>
            <a:spLocks noGrp="1"/>
          </p:cNvSpPr>
          <p:nvPr>
            <p:ph idx="1"/>
          </p:nvPr>
        </p:nvSpPr>
        <p:spPr>
          <a:xfrm>
            <a:off x="0" y="1660776"/>
            <a:ext cx="4459966" cy="4325802"/>
          </a:xfrm>
        </p:spPr>
        <p:txBody>
          <a:bodyPr>
            <a:normAutofit fontScale="85000" lnSpcReduction="20000"/>
          </a:bodyPr>
          <a:lstStyle/>
          <a:p>
            <a:pPr marL="0" indent="0">
              <a:buNone/>
            </a:pPr>
            <a:r>
              <a:rPr lang="en-US" b="1"/>
              <a:t>Śrīmatī Kuntī Devī : </a:t>
            </a:r>
          </a:p>
          <a:p>
            <a:pPr marL="0" indent="0">
              <a:buNone/>
            </a:pPr>
            <a:r>
              <a:rPr lang="en-US"/>
              <a:t>Female sage from the Mahābhārata: wife of King </a:t>
            </a:r>
            <a:r>
              <a:rPr lang="uz-Cyrl-UZ"/>
              <a:t>Pāṇḍ</a:t>
            </a:r>
            <a:r>
              <a:rPr lang="es-ES_tradnl"/>
              <a:t>u, </a:t>
            </a:r>
            <a:r>
              <a:rPr lang="en-US"/>
              <a:t>mother to the five </a:t>
            </a:r>
            <a:r>
              <a:rPr lang="uz-Cyrl-UZ"/>
              <a:t>Pāṇḍ</a:t>
            </a:r>
            <a:r>
              <a:rPr lang="es-ES_tradnl"/>
              <a:t>avas</a:t>
            </a:r>
            <a:r>
              <a:rPr lang="en-US"/>
              <a:t>, aunt to </a:t>
            </a:r>
            <a:r>
              <a:rPr lang="uz-Cyrl-UZ"/>
              <a:t>Kṛṣṇa</a:t>
            </a:r>
            <a:r>
              <a:rPr lang="es-ES_tradnl"/>
              <a:t> himself. </a:t>
            </a:r>
            <a:r>
              <a:rPr lang="en-US"/>
              <a:t> In this ancient and intimate prayer, Queen Kuntī addresses </a:t>
            </a:r>
            <a:r>
              <a:rPr lang="uz-Cyrl-UZ"/>
              <a:t>Kṛṣṇa</a:t>
            </a:r>
            <a:r>
              <a:rPr lang="es-ES_tradnl"/>
              <a:t> - not as her nephew but as the Supreme Being she has recognised him to be: he</a:t>
            </a:r>
            <a:r>
              <a:rPr lang="en-US"/>
              <a:t>r beloved Lord. Her words are devotional, pure, sincere, and timeless.</a:t>
            </a:r>
          </a:p>
        </p:txBody>
      </p:sp>
      <p:sp>
        <p:nvSpPr>
          <p:cNvPr id="3" name="Title 2"/>
          <p:cNvSpPr>
            <a:spLocks noGrp="1"/>
          </p:cNvSpPr>
          <p:nvPr>
            <p:ph type="title"/>
          </p:nvPr>
        </p:nvSpPr>
        <p:spPr>
          <a:xfrm>
            <a:off x="457200" y="247283"/>
            <a:ext cx="8229600" cy="1143000"/>
          </a:xfrm>
        </p:spPr>
        <p:txBody>
          <a:bodyPr/>
          <a:lstStyle/>
          <a:p>
            <a:r>
              <a:rPr lang="en-US"/>
              <a:t>Prayers of Queen Kuntī</a:t>
            </a:r>
            <a:br>
              <a:rPr lang="en-US"/>
            </a:br>
            <a:r>
              <a:rPr lang="en-US" sz="2800" b="1"/>
              <a:t> Śrīmad-Bhāgavatam (Bhāgavata Purāṇa) </a:t>
            </a:r>
            <a:br>
              <a:rPr lang="en-US" sz="2800" b="1"/>
            </a:br>
            <a:r>
              <a:rPr lang="en-US" sz="2800" b="1"/>
              <a:t>Canto 1, Chapter 8, verses 18-43a</a:t>
            </a:r>
          </a:p>
        </p:txBody>
      </p:sp>
    </p:spTree>
    <p:extLst>
      <p:ext uri="{BB962C8B-B14F-4D97-AF65-F5344CB8AC3E}">
        <p14:creationId xmlns:p14="http://schemas.microsoft.com/office/powerpoint/2010/main" val="58093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229600" cy="1143000"/>
          </a:xfrm>
        </p:spPr>
        <p:txBody>
          <a:bodyPr>
            <a:normAutofit/>
          </a:bodyPr>
          <a:lstStyle/>
          <a:p>
            <a:r>
              <a:rPr lang="en-US" sz="4000" b="1" i="1">
                <a:solidFill>
                  <a:srgbClr val="000000"/>
                </a:solidFill>
              </a:rPr>
              <a:t>“kuntyuvāca...”</a:t>
            </a:r>
            <a:r>
              <a:rPr lang="en-GB" sz="4000" b="1" i="1">
                <a:solidFill>
                  <a:srgbClr val="000000"/>
                </a:solidFill>
              </a:rPr>
              <a:t/>
            </a:r>
            <a:br>
              <a:rPr lang="en-GB" sz="4000" b="1" i="1">
                <a:solidFill>
                  <a:srgbClr val="000000"/>
                </a:solidFill>
              </a:rPr>
            </a:br>
            <a:r>
              <a:rPr lang="en-US" sz="4000"/>
              <a:t>Teachings of Queen Kuntī</a:t>
            </a:r>
          </a:p>
        </p:txBody>
      </p:sp>
      <p:sp>
        <p:nvSpPr>
          <p:cNvPr id="3" name="Content Placeholder 2"/>
          <p:cNvSpPr>
            <a:spLocks noGrp="1"/>
          </p:cNvSpPr>
          <p:nvPr>
            <p:ph idx="1"/>
          </p:nvPr>
        </p:nvSpPr>
        <p:spPr>
          <a:xfrm>
            <a:off x="457200" y="2108201"/>
            <a:ext cx="7965418" cy="3970880"/>
          </a:xfrm>
        </p:spPr>
        <p:txBody>
          <a:bodyPr/>
          <a:lstStyle/>
          <a:p>
            <a:pPr marL="0" indent="0" algn="ctr">
              <a:buNone/>
            </a:pPr>
            <a:r>
              <a:rPr lang="en-US" b="1"/>
              <a:t>Jahnavi Harrison</a:t>
            </a:r>
          </a:p>
          <a:p>
            <a:pPr marL="0" indent="0" algn="ctr">
              <a:buNone/>
            </a:pPr>
            <a:r>
              <a:rPr lang="en-US" b="1"/>
              <a:t>Composition </a:t>
            </a:r>
            <a:r>
              <a:rPr lang="en-US" b="1" i="1"/>
              <a:t>“Namo Namaḥ” (2021)</a:t>
            </a:r>
          </a:p>
          <a:p>
            <a:pPr marL="0" indent="0" algn="ctr">
              <a:buNone/>
            </a:pPr>
            <a:endParaRPr lang="en-US" b="1">
              <a:solidFill>
                <a:srgbClr val="FF0000"/>
              </a:solidFill>
              <a:hlinkClick r:id="rId2"/>
            </a:endParaRPr>
          </a:p>
          <a:p>
            <a:pPr marL="0" indent="0" algn="ctr">
              <a:buNone/>
            </a:pPr>
            <a:r>
              <a:rPr lang="en-US" sz="2400">
                <a:solidFill>
                  <a:srgbClr val="FF0000"/>
                </a:solidFill>
                <a:hlinkClick r:id="rId2"/>
              </a:rPr>
              <a:t>https://www.youtube.com/watch?v=eDZx4F0D3BA</a:t>
            </a:r>
            <a:endParaRPr lang="en-US" sz="2400">
              <a:solidFill>
                <a:srgbClr val="FF0000"/>
              </a:solidFill>
            </a:endParaRPr>
          </a:p>
          <a:p>
            <a:pPr marL="0" indent="0" algn="ctr">
              <a:buNone/>
            </a:pPr>
            <a:r>
              <a:rPr lang="en-US" sz="2400">
                <a:solidFill>
                  <a:srgbClr val="FF0000"/>
                </a:solidFill>
              </a:rPr>
              <a:t> </a:t>
            </a:r>
          </a:p>
          <a:p>
            <a:pPr marL="0" indent="0">
              <a:buNone/>
            </a:pPr>
            <a:endParaRPr lang="en-US"/>
          </a:p>
        </p:txBody>
      </p:sp>
    </p:spTree>
    <p:extLst>
      <p:ext uri="{BB962C8B-B14F-4D97-AF65-F5344CB8AC3E}">
        <p14:creationId xmlns:p14="http://schemas.microsoft.com/office/powerpoint/2010/main" val="2636508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89"/>
            <a:ext cx="8229600" cy="1143000"/>
          </a:xfrm>
        </p:spPr>
        <p:txBody>
          <a:bodyPr>
            <a:normAutofit fontScale="90000"/>
          </a:bodyPr>
          <a:lstStyle/>
          <a:p>
            <a:r>
              <a:rPr lang="en-US"/>
              <a:t>Teachings of Queen Kuntī: Reverence</a:t>
            </a:r>
          </a:p>
        </p:txBody>
      </p:sp>
      <p:sp>
        <p:nvSpPr>
          <p:cNvPr id="3" name="Content Placeholder 2"/>
          <p:cNvSpPr>
            <a:spLocks noGrp="1"/>
          </p:cNvSpPr>
          <p:nvPr>
            <p:ph idx="1"/>
          </p:nvPr>
        </p:nvSpPr>
        <p:spPr>
          <a:xfrm>
            <a:off x="249382" y="1131612"/>
            <a:ext cx="8686800" cy="5510367"/>
          </a:xfrm>
        </p:spPr>
        <p:txBody>
          <a:bodyPr>
            <a:normAutofit fontScale="62500" lnSpcReduction="20000"/>
          </a:bodyPr>
          <a:lstStyle/>
          <a:p>
            <a:pPr marL="0" indent="0" algn="ctr">
              <a:buNone/>
            </a:pPr>
            <a:endParaRPr lang="en-US" sz="4500" b="1"/>
          </a:p>
          <a:p>
            <a:pPr marL="0" indent="0" algn="ctr">
              <a:buNone/>
            </a:pPr>
            <a:endParaRPr lang="en-US" sz="4500" b="1"/>
          </a:p>
          <a:p>
            <a:pPr marL="0" indent="0" algn="ctr">
              <a:buNone/>
            </a:pPr>
            <a:endParaRPr lang="en-US" sz="4500" b="1"/>
          </a:p>
          <a:p>
            <a:pPr marL="0" indent="0" algn="ctr">
              <a:buNone/>
            </a:pPr>
            <a:r>
              <a:rPr lang="en-US" sz="4500" b="1"/>
              <a:t>kunty</a:t>
            </a:r>
            <a:r>
              <a:rPr lang="en-US" sz="4500" b="1">
                <a:solidFill>
                  <a:srgbClr val="008000"/>
                </a:solidFill>
              </a:rPr>
              <a:t>uvāca</a:t>
            </a:r>
            <a:endParaRPr lang="en-GB" sz="4500" b="1">
              <a:solidFill>
                <a:srgbClr val="008000"/>
              </a:solidFill>
            </a:endParaRPr>
          </a:p>
          <a:p>
            <a:pPr marL="0" indent="0" algn="ctr">
              <a:buNone/>
            </a:pPr>
            <a:r>
              <a:rPr lang="en-US" sz="4500" b="1">
                <a:solidFill>
                  <a:srgbClr val="008000"/>
                </a:solidFill>
              </a:rPr>
              <a:t>namasye</a:t>
            </a:r>
            <a:r>
              <a:rPr lang="en-US" sz="4500" b="1">
                <a:solidFill>
                  <a:srgbClr val="000000"/>
                </a:solidFill>
              </a:rPr>
              <a:t> </a:t>
            </a:r>
            <a:r>
              <a:rPr lang="en-US" sz="4500" b="1"/>
              <a:t>puruṣaṁ tvādyam</a:t>
            </a:r>
            <a:endParaRPr lang="en-GB" sz="4500" b="1"/>
          </a:p>
          <a:p>
            <a:pPr marL="0" indent="0" algn="ctr">
              <a:buNone/>
            </a:pPr>
            <a:r>
              <a:rPr lang="en-US" sz="4500" b="1"/>
              <a:t>īśvaraṁ prakṛteḥ param ।</a:t>
            </a:r>
            <a:endParaRPr lang="en-GB" sz="4500" b="1"/>
          </a:p>
          <a:p>
            <a:pPr marL="0" indent="0" algn="ctr">
              <a:buNone/>
            </a:pPr>
            <a:r>
              <a:rPr lang="en-US" sz="4500" b="1"/>
              <a:t>alakṣyaṁ sarva-bhūtānām</a:t>
            </a:r>
            <a:endParaRPr lang="en-GB" sz="4500" b="1"/>
          </a:p>
          <a:p>
            <a:pPr marL="0" indent="0" algn="ctr">
              <a:buNone/>
            </a:pPr>
            <a:r>
              <a:rPr lang="en-US" sz="4500" b="1">
                <a:solidFill>
                  <a:srgbClr val="3366FF"/>
                </a:solidFill>
              </a:rPr>
              <a:t>antar bahir </a:t>
            </a:r>
            <a:r>
              <a:rPr lang="en-US" sz="4500" b="1"/>
              <a:t>avasthitam </a:t>
            </a:r>
            <a:r>
              <a:rPr lang="en-GB" sz="4500" b="1"/>
              <a:t>॥ </a:t>
            </a:r>
            <a:endParaRPr lang="en-GB" sz="4500"/>
          </a:p>
          <a:p>
            <a:pPr marL="0" indent="0" algn="just">
              <a:buNone/>
            </a:pPr>
            <a:r>
              <a:rPr lang="en-US" b="1" i="1"/>
              <a:t>kuntī </a:t>
            </a:r>
            <a:r>
              <a:rPr lang="en-US" b="1" i="1">
                <a:solidFill>
                  <a:srgbClr val="008000"/>
                </a:solidFill>
              </a:rPr>
              <a:t>uvāca</a:t>
            </a:r>
            <a:r>
              <a:rPr lang="en-US" i="1"/>
              <a:t>— Kuntī spoke; </a:t>
            </a:r>
            <a:r>
              <a:rPr lang="en-US" i="1">
                <a:solidFill>
                  <a:srgbClr val="008000"/>
                </a:solidFill>
              </a:rPr>
              <a:t>namasye—I bow down</a:t>
            </a:r>
            <a:r>
              <a:rPr lang="en-US" i="1"/>
              <a:t>; puruṣam—the Supreme Person; tvā—You; ādyam—the original; īśvaram—the controller; prakṛteḥ—of the material cosmos; param—beyond; alakṣyam—the invisible; sarva—all; bhūtānām—of living beings; antaḥ—within; bahiḥ—without; avasthitam—existing</a:t>
            </a:r>
            <a:r>
              <a:rPr lang="en-US" b="1" i="1"/>
              <a:t>.</a:t>
            </a:r>
            <a:r>
              <a:rPr lang="en-US" sz="3800" b="1" i="1"/>
              <a:t> Kuntī spoke: O Kṛṣṇa, I offer my obeisances unto You, because You are the original personality and are unaffected by the qualities of the material world. You are existing both within and without everything, yet You are invisible to all. </a:t>
            </a:r>
            <a:r>
              <a:rPr lang="en-US" sz="3800" i="1"/>
              <a:t>(ŚB 1.8.18)</a:t>
            </a:r>
            <a:endParaRPr lang="en-GB" sz="3800" i="1"/>
          </a:p>
        </p:txBody>
      </p:sp>
      <p:pic>
        <p:nvPicPr>
          <p:cNvPr id="4" name="Picture 3"/>
          <p:cNvPicPr>
            <a:picLocks noChangeAspect="1"/>
          </p:cNvPicPr>
          <p:nvPr/>
        </p:nvPicPr>
        <p:blipFill>
          <a:blip r:embed="rId2"/>
          <a:stretch>
            <a:fillRect/>
          </a:stretch>
        </p:blipFill>
        <p:spPr>
          <a:xfrm>
            <a:off x="1602934" y="786031"/>
            <a:ext cx="5787209" cy="1623242"/>
          </a:xfrm>
          <a:prstGeom prst="rect">
            <a:avLst/>
          </a:prstGeom>
        </p:spPr>
      </p:pic>
    </p:spTree>
    <p:extLst>
      <p:ext uri="{BB962C8B-B14F-4D97-AF65-F5344CB8AC3E}">
        <p14:creationId xmlns:p14="http://schemas.microsoft.com/office/powerpoint/2010/main" val="4208878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274638"/>
            <a:ext cx="8968154" cy="1143000"/>
          </a:xfrm>
        </p:spPr>
        <p:txBody>
          <a:bodyPr/>
          <a:lstStyle/>
          <a:p>
            <a:r>
              <a:rPr lang="en-US"/>
              <a:t>√vac /to speak (2</a:t>
            </a:r>
            <a:r>
              <a:rPr lang="en-US" baseline="30000"/>
              <a:t>nd</a:t>
            </a:r>
            <a:r>
              <a:rPr lang="en-US"/>
              <a:t> conj)</a:t>
            </a:r>
            <a:br>
              <a:rPr lang="en-US"/>
            </a:br>
            <a:r>
              <a:rPr lang="en-US">
                <a:solidFill>
                  <a:srgbClr val="008000"/>
                </a:solidFill>
              </a:rPr>
              <a:t>uvāca = she spoke </a:t>
            </a:r>
            <a:r>
              <a:rPr lang="en-US"/>
              <a:t>(perfect tense) </a:t>
            </a:r>
          </a:p>
        </p:txBody>
      </p:sp>
      <p:pic>
        <p:nvPicPr>
          <p:cNvPr id="4" name="Content Placeholder 3" descr="uvaca.png"/>
          <p:cNvPicPr>
            <a:picLocks noGrp="1" noChangeAspect="1"/>
          </p:cNvPicPr>
          <p:nvPr>
            <p:ph idx="1"/>
          </p:nvPr>
        </p:nvPicPr>
        <p:blipFill>
          <a:blip r:embed="rId2">
            <a:extLst>
              <a:ext uri="{28A0092B-C50C-407E-A947-70E740481C1C}">
                <a14:useLocalDpi xmlns:a14="http://schemas.microsoft.com/office/drawing/2010/main" val="0"/>
              </a:ext>
            </a:extLst>
          </a:blip>
          <a:srcRect l="3540" r="3540"/>
          <a:stretch>
            <a:fillRect/>
          </a:stretch>
        </p:blipFill>
        <p:spPr/>
      </p:pic>
    </p:spTree>
    <p:extLst>
      <p:ext uri="{BB962C8B-B14F-4D97-AF65-F5344CB8AC3E}">
        <p14:creationId xmlns:p14="http://schemas.microsoft.com/office/powerpoint/2010/main" val="407465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 Teachings of Queen Kuntī</a:t>
            </a:r>
            <a:r>
              <a:rPr lang="en-US" sz="4000"/>
              <a:t>: </a:t>
            </a:r>
            <a:r>
              <a:rPr lang="en-US" sz="4000" b="1"/>
              <a:t> </a:t>
            </a:r>
            <a:br>
              <a:rPr lang="en-US" sz="4000" b="1"/>
            </a:br>
            <a:r>
              <a:rPr lang="en-US"/>
              <a:t>“Pray for more problems” </a:t>
            </a:r>
          </a:p>
        </p:txBody>
      </p:sp>
      <p:sp>
        <p:nvSpPr>
          <p:cNvPr id="3" name="Content Placeholder 2"/>
          <p:cNvSpPr>
            <a:spLocks noGrp="1"/>
          </p:cNvSpPr>
          <p:nvPr>
            <p:ph idx="1"/>
          </p:nvPr>
        </p:nvSpPr>
        <p:spPr>
          <a:xfrm>
            <a:off x="267385" y="1435423"/>
            <a:ext cx="8419415" cy="5257800"/>
          </a:xfrm>
        </p:spPr>
        <p:txBody>
          <a:bodyPr>
            <a:normAutofit fontScale="70000" lnSpcReduction="20000"/>
          </a:bodyPr>
          <a:lstStyle/>
          <a:p>
            <a:pPr marL="0" indent="0" algn="ctr">
              <a:buNone/>
            </a:pPr>
            <a:endParaRPr lang="en-US" sz="4100" b="1"/>
          </a:p>
          <a:p>
            <a:pPr marL="0" indent="0" algn="ctr">
              <a:buNone/>
            </a:pPr>
            <a:endParaRPr lang="en-US" sz="4100" b="1"/>
          </a:p>
          <a:p>
            <a:pPr marL="0" indent="0" algn="ctr">
              <a:buNone/>
            </a:pPr>
            <a:endParaRPr lang="en-US" sz="4100" b="1"/>
          </a:p>
          <a:p>
            <a:pPr marL="0" indent="0" algn="ctr">
              <a:buNone/>
            </a:pPr>
            <a:r>
              <a:rPr lang="en-US" sz="4100" b="1"/>
              <a:t>vipadaḥ </a:t>
            </a:r>
            <a:r>
              <a:rPr lang="en-US" sz="4100" b="1">
                <a:solidFill>
                  <a:srgbClr val="008000"/>
                </a:solidFill>
              </a:rPr>
              <a:t>santu</a:t>
            </a:r>
            <a:r>
              <a:rPr lang="en-US" sz="4100" b="1"/>
              <a:t> tāḥ śaśvat</a:t>
            </a:r>
            <a:endParaRPr lang="en-GB" sz="4100" b="1"/>
          </a:p>
          <a:p>
            <a:pPr marL="0" indent="0" algn="ctr">
              <a:buNone/>
            </a:pPr>
            <a:r>
              <a:rPr lang="en-US" sz="4100" b="1"/>
              <a:t>tatra tatra jagad-guro ।</a:t>
            </a:r>
            <a:endParaRPr lang="en-GB" sz="4100" b="1"/>
          </a:p>
          <a:p>
            <a:pPr marL="0" indent="0" algn="ctr">
              <a:buNone/>
            </a:pPr>
            <a:r>
              <a:rPr lang="en-US" sz="4100" b="1">
                <a:solidFill>
                  <a:srgbClr val="000000"/>
                </a:solidFill>
              </a:rPr>
              <a:t>bhavato darśanaṁ yat </a:t>
            </a:r>
            <a:r>
              <a:rPr lang="en-US" sz="4100" b="1">
                <a:solidFill>
                  <a:srgbClr val="008000"/>
                </a:solidFill>
              </a:rPr>
              <a:t>syād</a:t>
            </a:r>
            <a:endParaRPr lang="en-GB" sz="4100" b="1">
              <a:solidFill>
                <a:srgbClr val="008000"/>
              </a:solidFill>
            </a:endParaRPr>
          </a:p>
          <a:p>
            <a:pPr marL="0" indent="0" algn="ctr">
              <a:buNone/>
            </a:pPr>
            <a:r>
              <a:rPr lang="en-US" sz="4100" b="1"/>
              <a:t>apunar </a:t>
            </a:r>
            <a:r>
              <a:rPr lang="en-US" sz="4100" b="1">
                <a:solidFill>
                  <a:srgbClr val="000000"/>
                </a:solidFill>
              </a:rPr>
              <a:t>bhava-darśanam</a:t>
            </a:r>
            <a:r>
              <a:rPr lang="en-GB" sz="4100" b="1">
                <a:solidFill>
                  <a:srgbClr val="000000"/>
                </a:solidFill>
              </a:rPr>
              <a:t> </a:t>
            </a:r>
            <a:r>
              <a:rPr lang="en-GB" sz="4100" b="1"/>
              <a:t>॥ </a:t>
            </a:r>
            <a:endParaRPr lang="en-US" sz="4100"/>
          </a:p>
          <a:p>
            <a:pPr marL="0" indent="0" algn="just">
              <a:buNone/>
            </a:pPr>
            <a:r>
              <a:rPr lang="en-US" i="1"/>
              <a:t>vipadaḥ—calamities; </a:t>
            </a:r>
            <a:r>
              <a:rPr lang="en-US" b="1" i="1">
                <a:solidFill>
                  <a:srgbClr val="008000"/>
                </a:solidFill>
              </a:rPr>
              <a:t>santu—let there </a:t>
            </a:r>
            <a:r>
              <a:rPr lang="en-US" i="1"/>
              <a:t>be; tāḥ—all; śaśvat—again and again; tatra—there; tatra—and there; jagat-guro—O Lord of the universe; bhavataḥ—Your; darśanam—</a:t>
            </a:r>
            <a:r>
              <a:rPr lang="en-US" i="1">
                <a:solidFill>
                  <a:srgbClr val="000000"/>
                </a:solidFill>
              </a:rPr>
              <a:t>meeting; yat—that which; </a:t>
            </a:r>
            <a:r>
              <a:rPr lang="en-US" b="1" i="1">
                <a:solidFill>
                  <a:srgbClr val="008000"/>
                </a:solidFill>
              </a:rPr>
              <a:t>syāt—may it be; </a:t>
            </a:r>
            <a:r>
              <a:rPr lang="en-US" i="1">
                <a:solidFill>
                  <a:srgbClr val="000000"/>
                </a:solidFill>
              </a:rPr>
              <a:t>apunaḥ—not again; bhava-darśanam</a:t>
            </a:r>
            <a:r>
              <a:rPr lang="en-US" i="1"/>
              <a:t>—seeing repetition of birth and death. </a:t>
            </a:r>
            <a:r>
              <a:rPr lang="en-GB" b="1" i="1"/>
              <a:t> </a:t>
            </a:r>
            <a:r>
              <a:rPr lang="en-US" sz="3400" b="1" i="1"/>
              <a:t>I wish that all those calamities would happen again and again - so that we could see You again and again. For seeing You means that we will not again see repeated births and deaths. </a:t>
            </a:r>
            <a:r>
              <a:rPr lang="en-US" sz="3400" i="1"/>
              <a:t>(ŚB 1.8.25)</a:t>
            </a:r>
            <a:endParaRPr lang="en-GB" sz="3400" i="1"/>
          </a:p>
          <a:p>
            <a:pPr marL="0" indent="0" algn="ctr">
              <a:buNone/>
            </a:pPr>
            <a:endParaRPr lang="en-GB" b="1" i="1"/>
          </a:p>
          <a:p>
            <a:pPr marL="0" indent="0">
              <a:buNone/>
            </a:pPr>
            <a:endParaRPr lang="en-US" b="1"/>
          </a:p>
        </p:txBody>
      </p:sp>
      <p:pic>
        <p:nvPicPr>
          <p:cNvPr id="4" name="Picture 3"/>
          <p:cNvPicPr>
            <a:picLocks noChangeAspect="1"/>
          </p:cNvPicPr>
          <p:nvPr/>
        </p:nvPicPr>
        <p:blipFill>
          <a:blip r:embed="rId2"/>
          <a:stretch>
            <a:fillRect/>
          </a:stretch>
        </p:blipFill>
        <p:spPr>
          <a:xfrm>
            <a:off x="1394760" y="1438153"/>
            <a:ext cx="6474180" cy="1537856"/>
          </a:xfrm>
          <a:prstGeom prst="rect">
            <a:avLst/>
          </a:prstGeom>
        </p:spPr>
      </p:pic>
    </p:spTree>
    <p:extLst>
      <p:ext uri="{BB962C8B-B14F-4D97-AF65-F5344CB8AC3E}">
        <p14:creationId xmlns:p14="http://schemas.microsoft.com/office/powerpoint/2010/main" val="2685461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t>√as, asti /to be (2</a:t>
            </a:r>
            <a:r>
              <a:rPr lang="en-US" baseline="30000"/>
              <a:t>nd</a:t>
            </a:r>
            <a:r>
              <a:rPr lang="en-US"/>
              <a:t> conj, irregular) </a:t>
            </a:r>
            <a:br>
              <a:rPr lang="en-US"/>
            </a:br>
            <a:r>
              <a:rPr lang="en-US">
                <a:solidFill>
                  <a:srgbClr val="008000"/>
                </a:solidFill>
              </a:rPr>
              <a:t>santu = let there be </a:t>
            </a:r>
            <a:r>
              <a:rPr lang="en-US"/>
              <a:t>(imperative mood) </a:t>
            </a:r>
            <a:endParaRPr lang="en-US">
              <a:solidFill>
                <a:srgbClr val="008000"/>
              </a:solidFill>
            </a:endParaRPr>
          </a:p>
        </p:txBody>
      </p:sp>
      <p:pic>
        <p:nvPicPr>
          <p:cNvPr id="4" name="Content Placeholder 3" descr="santu.png"/>
          <p:cNvPicPr>
            <a:picLocks noGrp="1" noChangeAspect="1"/>
          </p:cNvPicPr>
          <p:nvPr>
            <p:ph idx="1"/>
          </p:nvPr>
        </p:nvPicPr>
        <p:blipFill>
          <a:blip r:embed="rId2">
            <a:extLst>
              <a:ext uri="{28A0092B-C50C-407E-A947-70E740481C1C}">
                <a14:useLocalDpi xmlns:a14="http://schemas.microsoft.com/office/drawing/2010/main" val="0"/>
              </a:ext>
            </a:extLst>
          </a:blip>
          <a:srcRect t="16435" b="16435"/>
          <a:stretch>
            <a:fillRect/>
          </a:stretch>
        </p:blipFill>
        <p:spPr/>
      </p:pic>
    </p:spTree>
    <p:extLst>
      <p:ext uri="{BB962C8B-B14F-4D97-AF65-F5344CB8AC3E}">
        <p14:creationId xmlns:p14="http://schemas.microsoft.com/office/powerpoint/2010/main" val="9730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56" y="274638"/>
            <a:ext cx="8956644" cy="1143000"/>
          </a:xfrm>
        </p:spPr>
        <p:txBody>
          <a:bodyPr>
            <a:normAutofit fontScale="90000"/>
          </a:bodyPr>
          <a:lstStyle/>
          <a:p>
            <a:r>
              <a:rPr lang="en-US"/>
              <a:t>√as, asti/to be (2</a:t>
            </a:r>
            <a:r>
              <a:rPr lang="en-US" baseline="30000"/>
              <a:t>nd</a:t>
            </a:r>
            <a:r>
              <a:rPr lang="en-US"/>
              <a:t> conj, irregular) </a:t>
            </a:r>
            <a:br>
              <a:rPr lang="en-US"/>
            </a:br>
            <a:r>
              <a:rPr lang="en-US">
                <a:solidFill>
                  <a:srgbClr val="008000"/>
                </a:solidFill>
              </a:rPr>
              <a:t>syāt = may it be </a:t>
            </a:r>
            <a:r>
              <a:rPr lang="en-US">
                <a:solidFill>
                  <a:srgbClr val="000000"/>
                </a:solidFill>
              </a:rPr>
              <a:t>(p</a:t>
            </a:r>
            <a:r>
              <a:rPr lang="en-US"/>
              <a:t>otential mood) </a:t>
            </a:r>
            <a:endParaRPr lang="en-US">
              <a:solidFill>
                <a:srgbClr val="008000"/>
              </a:solidFill>
            </a:endParaRPr>
          </a:p>
        </p:txBody>
      </p:sp>
      <p:pic>
        <p:nvPicPr>
          <p:cNvPr id="6" name="Content Placeholder 5" descr="SYAT.png"/>
          <p:cNvPicPr>
            <a:picLocks noGrp="1" noChangeAspect="1"/>
          </p:cNvPicPr>
          <p:nvPr>
            <p:ph idx="1"/>
          </p:nvPr>
        </p:nvPicPr>
        <p:blipFill>
          <a:blip r:embed="rId2">
            <a:extLst>
              <a:ext uri="{28A0092B-C50C-407E-A947-70E740481C1C}">
                <a14:useLocalDpi xmlns:a14="http://schemas.microsoft.com/office/drawing/2010/main" val="0"/>
              </a:ext>
            </a:extLst>
          </a:blip>
          <a:srcRect t="16870" b="16870"/>
          <a:stretch>
            <a:fillRect/>
          </a:stretch>
        </p:blipFill>
        <p:spPr>
          <a:xfrm>
            <a:off x="457200" y="1600200"/>
            <a:ext cx="8229600" cy="4525963"/>
          </a:xfrm>
        </p:spPr>
      </p:pic>
    </p:spTree>
    <p:extLst>
      <p:ext uri="{BB962C8B-B14F-4D97-AF65-F5344CB8AC3E}">
        <p14:creationId xmlns:p14="http://schemas.microsoft.com/office/powerpoint/2010/main" val="3891901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856</TotalTime>
  <Words>1129</Words>
  <Application>Microsoft Macintosh PowerPoint</Application>
  <PresentationFormat>On-screen Show (4:3)</PresentationFormat>
  <Paragraphs>141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“Female Voices from Vedic Times”-  Inspiration from female sages  in Sanskrit Epic &amp; Purāṇa Literature Kuntī, Piṅgalā, Madālasā   </vt:lpstr>
      <vt:lpstr> “For the love of Sanskrit”...</vt:lpstr>
      <vt:lpstr>Prayers of Queen Kuntī  Śrīmad-Bhāgavatam (Bhāgavata Purāṇa)  Canto 1, Chapter 8, verses 18-43a</vt:lpstr>
      <vt:lpstr>“kuntyuvāca...” Teachings of Queen Kuntī</vt:lpstr>
      <vt:lpstr>Teachings of Queen Kuntī: Reverence</vt:lpstr>
      <vt:lpstr>√vac /to speak (2nd conj) uvāca = she spoke (perfect tense) </vt:lpstr>
      <vt:lpstr> Teachings of Queen Kuntī:   “Pray for more problems” </vt:lpstr>
      <vt:lpstr>√as, asti /to be (2nd conj, irregular)  santu = let there be (imperative mood) </vt:lpstr>
      <vt:lpstr>√as, asti/to be (2nd conj, irregular)  syāt = may it be (potential mood) </vt:lpstr>
      <vt:lpstr> Teachings of Queen Kuntī: Devotion “Let my heart flow to you always-  like a river to the sea” </vt:lpstr>
      <vt:lpstr>The story of Piṅgalā, the prostitute  (Śrīmad-Bhāgavatam, canto 11, chapter 8, verses 22-44)</vt:lpstr>
      <vt:lpstr>“piṅgalovāca...” Teachings of Piṅgalā</vt:lpstr>
      <vt:lpstr>PowerPoint Presentation</vt:lpstr>
      <vt:lpstr>PowerPoint Presentation</vt:lpstr>
      <vt:lpstr>PowerPoint Presentation</vt:lpstr>
      <vt:lpstr>PowerPoint Presentation</vt:lpstr>
      <vt:lpstr>Queen Madālasā´s Lullaby (From Madālasā Updeśa, Mārkaṇḍeya Purāṇa, Ch.25-30) </vt:lpstr>
      <vt:lpstr>“madālasovāca...” Teachings of Queen Madālasā</vt:lpstr>
      <vt:lpstr>Teachings of Queen Madālasā:  Our True Nature</vt:lpstr>
      <vt:lpstr>PowerPoint Presentation</vt:lpstr>
      <vt:lpstr>√as/to be (2nd conj, irregular) asi = you are (present tense)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voices from the vedas: Kunti, Draupadi, Rukmini … </dc:title>
  <dc:creator>Anne Vial</dc:creator>
  <cp:lastModifiedBy>Anne Vial</cp:lastModifiedBy>
  <cp:revision>139</cp:revision>
  <dcterms:created xsi:type="dcterms:W3CDTF">2024-01-17T20:07:03Z</dcterms:created>
  <dcterms:modified xsi:type="dcterms:W3CDTF">2024-08-22T03:08:04Z</dcterms:modified>
</cp:coreProperties>
</file>